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ustom.xml" ContentType="application/vnd.openxmlformats-officedocument.custom-propertie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 Id="rId4" Type="http://schemas.openxmlformats.org/officeDocument/2006/relationships/custom-properties" Target="docProps/custom.xml" />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Lst>
  <p:notesMasterIdLst>
    <p:notesMasterId r:id="rId17"/>
  </p:notesMasterIdLst>
  <p:sldSz cx="12192000" cy="6858000"/>
  <p:notesSz cx="6858000" cy="12192000"/>
  <p:embeddedFontLst>
    <p:embeddedFont>
      <p:font typeface="MiSans" charset="-122" pitchFamily="34"/>
      <p:regular r:id="rId22"/>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notesMaster" Target="notesMasters/notesMaster1.xml"/><Relationship Id="rId18" Type="http://schemas.openxmlformats.org/officeDocument/2006/relationships/presProps" Target="presProps.xml"/><Relationship Id="rId19" Type="http://schemas.openxmlformats.org/officeDocument/2006/relationships/viewProps" Target="viewProps.xml"/><Relationship Id="rId20" Type="http://schemas.openxmlformats.org/officeDocument/2006/relationships/theme" Target="theme/theme1.xml"/><Relationship Id="rId21" Type="http://schemas.openxmlformats.org/officeDocument/2006/relationships/tableStyles" Target="tableStyles.xml"/><Relationship Id="rId22" Type="http://schemas.openxmlformats.org/officeDocument/2006/relationships/font" Target="fonts/font1.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PPTIST_MASTER">
    <p:bg>
      <p:bgPr>
        <a:solidFill>
          <a:srgbClr val="FFFFFF"/>
        </a:solidFill>
      </p:bgPr>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jp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image-11-1.jp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image-12-1.jpe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image-15-1.png"/><Relationship Id="rId2" Type="http://schemas.openxmlformats.org/officeDocument/2006/relationships/slideLayout" Target="../slideLayouts/slideLayout1.xml"/><Relationship Id="rId3"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jpe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jp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gif"/><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solidFill>
          <a:srgbClr val="1A1D21"/>
        </a:solidFill>
      </p:bgPr>
    </p:bg>
    <p:spTree>
      <p:nvGrpSpPr>
        <p:cNvPr id="1" name=""/>
        <p:cNvGrpSpPr/>
        <p:nvPr/>
      </p:nvGrpSpPr>
      <p:grpSpPr>
        <a:xfrm>
          <a:off x="0" y="0"/>
          <a:ext cx="0" cy="0"/>
          <a:chOff x="0" y="0"/>
          <a:chExt cx="0" cy="0"/>
        </a:xfrm>
      </p:grpSpPr>
      <p:pic>
        <p:nvPicPr>
          <p:cNvPr id="2" name="Image 0" descr="https://kimi-web-img.moonshot.cn/img/computerhistory.org/75743908606f11feefb3e2282c4b8309b5f26d7f.jpg">    </p:cNvPr>
          <p:cNvPicPr>
            <a:picLocks noChangeAspect="1"/>
          </p:cNvPicPr>
          <p:nvPr/>
        </p:nvPicPr>
        <p:blipFill>
          <a:blip r:embed="rId1">
            <a:alphaModFix amt="30000"/>
          </a:blip>
          <a:srcRect l="0" r="0" t="4517" b="4517"/>
          <a:stretch/>
        </p:blipFill>
        <p:spPr>
          <a:xfrm>
            <a:off x="0" y="0"/>
            <a:ext cx="12192000" cy="6858000"/>
          </a:xfrm>
          <a:prstGeom prst="roundRect">
            <a:avLst>
              <a:gd name="adj" fmla="val 0"/>
            </a:avLst>
          </a:prstGeom>
        </p:spPr>
      </p:pic>
      <p:sp>
        <p:nvSpPr>
          <p:cNvPr id="3" name="Shape 0"/>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gradFill rotWithShape="1" flip="none">
            <a:gsLst>
              <a:gs pos="0">
                <a:srgbClr val="1A1D21">
                  <a:alpha val="95000"/>
                </a:srgbClr>
              </a:gs>
              <a:gs pos="50000">
                <a:srgbClr val="1A1D21">
                  <a:alpha val="85000"/>
                </a:srgbClr>
              </a:gs>
              <a:gs pos="100000">
                <a:srgbClr val="000000">
                  <a:alpha val="0"/>
                </a:srgbClr>
              </a:gs>
            </a:gsLst>
            <a:lin ang="2700000" scaled="1"/>
          </a:gradFill>
          <a:ln/>
        </p:spPr>
      </p:sp>
      <p:sp>
        <p:nvSpPr>
          <p:cNvPr id="4" name="Shape 1"/>
          <p:cNvSpPr/>
          <p:nvPr/>
        </p:nvSpPr>
        <p:spPr>
          <a:xfrm>
            <a:off x="400050" y="1590675"/>
            <a:ext cx="3552825" cy="419100"/>
          </a:xfrm>
          <a:custGeom>
            <a:avLst/>
            <a:gdLst/>
            <a:ahLst/>
            <a:cxnLst/>
            <a:rect l="l" t="t" r="r" b="b"/>
            <a:pathLst>
              <a:path w="3552825" h="419100">
                <a:moveTo>
                  <a:pt x="0" y="0"/>
                </a:moveTo>
                <a:lnTo>
                  <a:pt x="3552825" y="0"/>
                </a:lnTo>
                <a:lnTo>
                  <a:pt x="3552825" y="419100"/>
                </a:lnTo>
                <a:lnTo>
                  <a:pt x="0" y="419100"/>
                </a:lnTo>
                <a:lnTo>
                  <a:pt x="0" y="0"/>
                </a:lnTo>
                <a:close/>
              </a:path>
            </a:pathLst>
          </a:custGeom>
          <a:solidFill>
            <a:srgbClr val="E07A5F">
              <a:alpha val="20000"/>
            </a:srgbClr>
          </a:solidFill>
          <a:ln/>
        </p:spPr>
      </p:sp>
      <p:sp>
        <p:nvSpPr>
          <p:cNvPr id="5" name="Shape 2"/>
          <p:cNvSpPr/>
          <p:nvPr/>
        </p:nvSpPr>
        <p:spPr>
          <a:xfrm>
            <a:off x="400050" y="1590675"/>
            <a:ext cx="38100" cy="419100"/>
          </a:xfrm>
          <a:custGeom>
            <a:avLst/>
            <a:gdLst/>
            <a:ahLst/>
            <a:cxnLst/>
            <a:rect l="l" t="t" r="r" b="b"/>
            <a:pathLst>
              <a:path w="38100" h="419100">
                <a:moveTo>
                  <a:pt x="0" y="0"/>
                </a:moveTo>
                <a:lnTo>
                  <a:pt x="38100" y="0"/>
                </a:lnTo>
                <a:lnTo>
                  <a:pt x="38100" y="419100"/>
                </a:lnTo>
                <a:lnTo>
                  <a:pt x="0" y="419100"/>
                </a:lnTo>
                <a:lnTo>
                  <a:pt x="0" y="0"/>
                </a:lnTo>
                <a:close/>
              </a:path>
            </a:pathLst>
          </a:custGeom>
          <a:solidFill>
            <a:srgbClr val="E07A5F"/>
          </a:solidFill>
          <a:ln/>
        </p:spPr>
      </p:sp>
      <p:sp>
        <p:nvSpPr>
          <p:cNvPr id="6" name="Text 3"/>
          <p:cNvSpPr/>
          <p:nvPr/>
        </p:nvSpPr>
        <p:spPr>
          <a:xfrm>
            <a:off x="609600" y="1682115"/>
            <a:ext cx="3237071" cy="236220"/>
          </a:xfrm>
          <a:prstGeom prst="rect">
            <a:avLst/>
          </a:prstGeom>
          <a:noFill/>
          <a:ln/>
        </p:spPr>
        <p:txBody>
          <a:bodyPr wrap="square" lIns="0" tIns="0" rIns="0" bIns="0" rtlCol="0" anchor="ctr"/>
          <a:lstStyle/>
          <a:p>
            <a:pPr>
              <a:lnSpc>
                <a:spcPct val="130000"/>
              </a:lnSpc>
            </a:pPr>
            <a:r>
              <a:rPr lang="en-US" sz="1350" b="1" spc="135" kern="0" dirty="0">
                <a:solidFill>
                  <a:srgbClr val="E07A5F"/>
                </a:solidFill>
                <a:latin typeface="MiSans" pitchFamily="34" charset="0"/>
                <a:ea typeface="MiSans" pitchFamily="34" charset="-122"/>
                <a:cs typeface="MiSans" pitchFamily="34" charset="-120"/>
              </a:rPr>
              <a:t>HISTORIA DE LA COMPUTACIÓN</a:t>
            </a:r>
            <a:endParaRPr lang="en-US" sz="1600" dirty="0"/>
          </a:p>
        </p:txBody>
      </p:sp>
      <p:sp>
        <p:nvSpPr>
          <p:cNvPr id="7" name="Text 4"/>
          <p:cNvSpPr/>
          <p:nvPr/>
        </p:nvSpPr>
        <p:spPr>
          <a:xfrm>
            <a:off x="381000" y="2314575"/>
            <a:ext cx="11772900" cy="1714500"/>
          </a:xfrm>
          <a:prstGeom prst="rect">
            <a:avLst/>
          </a:prstGeom>
          <a:noFill/>
          <a:ln/>
        </p:spPr>
        <p:txBody>
          <a:bodyPr wrap="square" lIns="0" tIns="0" rIns="0" bIns="0" rtlCol="0" anchor="ctr"/>
          <a:lstStyle/>
          <a:p>
            <a:pPr>
              <a:lnSpc>
                <a:spcPct val="100000"/>
              </a:lnSpc>
            </a:pPr>
            <a:r>
              <a:rPr lang="en-US" sz="5400" b="1" dirty="0">
                <a:solidFill>
                  <a:srgbClr val="EDF2F4"/>
                </a:solidFill>
                <a:latin typeface="MiSans" pitchFamily="34" charset="0"/>
                <a:ea typeface="MiSans" pitchFamily="34" charset="-122"/>
                <a:cs typeface="MiSans" pitchFamily="34" charset="-120"/>
              </a:rPr>
              <a:t>Historia de</a:t>
            </a:r>
            <a:endParaRPr lang="en-US" sz="1600" dirty="0"/>
          </a:p>
          <a:p>
            <a:pPr>
              <a:lnSpc>
                <a:spcPct val="100000"/>
              </a:lnSpc>
            </a:pPr>
            <a:r>
              <a:rPr lang="en-US" sz="5400" b="1" dirty="0">
                <a:solidFill>
                  <a:srgbClr val="E07A5F"/>
                </a:solidFill>
                <a:latin typeface="MiSans" pitchFamily="34" charset="0"/>
                <a:ea typeface="MiSans" pitchFamily="34" charset="-122"/>
                <a:cs typeface="MiSans" pitchFamily="34" charset="-120"/>
              </a:rPr>
              <a:t>UNIX</a:t>
            </a:r>
            <a:pPr>
              <a:lnSpc>
                <a:spcPct val="100000"/>
              </a:lnSpc>
            </a:pPr>
            <a:r>
              <a:rPr lang="en-US" sz="5400" b="1" dirty="0">
                <a:solidFill>
                  <a:srgbClr val="EDF2F4"/>
                </a:solidFill>
                <a:latin typeface="MiSans" pitchFamily="34" charset="0"/>
                <a:ea typeface="MiSans" pitchFamily="34" charset="-122"/>
                <a:cs typeface="MiSans" pitchFamily="34" charset="-120"/>
              </a:rPr>
              <a:t> y </a:t>
            </a:r>
            <a:pPr>
              <a:lnSpc>
                <a:spcPct val="100000"/>
              </a:lnSpc>
            </a:pPr>
            <a:r>
              <a:rPr lang="en-US" sz="5400" b="1" dirty="0">
                <a:solidFill>
                  <a:srgbClr val="E07A5F"/>
                </a:solidFill>
                <a:latin typeface="MiSans" pitchFamily="34" charset="0"/>
                <a:ea typeface="MiSans" pitchFamily="34" charset="-122"/>
                <a:cs typeface="MiSans" pitchFamily="34" charset="-120"/>
              </a:rPr>
              <a:t>Linux</a:t>
            </a:r>
            <a:endParaRPr lang="en-US" sz="1600" dirty="0"/>
          </a:p>
        </p:txBody>
      </p:sp>
      <p:sp>
        <p:nvSpPr>
          <p:cNvPr id="8" name="Text 5"/>
          <p:cNvSpPr/>
          <p:nvPr/>
        </p:nvSpPr>
        <p:spPr>
          <a:xfrm>
            <a:off x="381000" y="4257675"/>
            <a:ext cx="7429500" cy="742950"/>
          </a:xfrm>
          <a:prstGeom prst="rect">
            <a:avLst/>
          </a:prstGeom>
          <a:noFill/>
          <a:ln/>
        </p:spPr>
        <p:txBody>
          <a:bodyPr wrap="square" lIns="0" tIns="0" rIns="0" bIns="0" rtlCol="0" anchor="ctr"/>
          <a:lstStyle/>
          <a:p>
            <a:pPr>
              <a:lnSpc>
                <a:spcPct val="140000"/>
              </a:lnSpc>
            </a:pPr>
            <a:r>
              <a:rPr lang="en-US" sz="1800" dirty="0">
                <a:solidFill>
                  <a:srgbClr val="8D99AE"/>
                </a:solidFill>
                <a:latin typeface="MiSans" pitchFamily="34" charset="0"/>
                <a:ea typeface="MiSans" pitchFamily="34" charset="-122"/>
                <a:cs typeface="MiSans" pitchFamily="34" charset="-120"/>
              </a:rPr>
              <a:t>De los Laboratorios Bell al Dominio Global:</a:t>
            </a:r>
            <a:endParaRPr lang="en-US" sz="1600" dirty="0"/>
          </a:p>
          <a:p>
            <a:pPr>
              <a:lnSpc>
                <a:spcPct val="140000"/>
              </a:lnSpc>
            </a:pPr>
            <a:r>
              <a:rPr lang="en-US" sz="1800" dirty="0">
                <a:solidFill>
                  <a:srgbClr val="8D99AE"/>
                </a:solidFill>
                <a:latin typeface="MiSans" pitchFamily="34" charset="0"/>
                <a:ea typeface="MiSans" pitchFamily="34" charset="-122"/>
                <a:cs typeface="MiSans" pitchFamily="34" charset="-120"/>
              </a:rPr>
              <a:t>Un viaje de 50 años de evolución del software libre</a:t>
            </a:r>
            <a:endParaRPr lang="en-US" sz="1600" dirty="0"/>
          </a:p>
        </p:txBody>
      </p:sp>
      <p:sp>
        <p:nvSpPr>
          <p:cNvPr id="9" name="Shape 6"/>
          <p:cNvSpPr/>
          <p:nvPr/>
        </p:nvSpPr>
        <p:spPr>
          <a:xfrm>
            <a:off x="416719" y="6248400"/>
            <a:ext cx="166688" cy="190500"/>
          </a:xfrm>
          <a:custGeom>
            <a:avLst/>
            <a:gdLst/>
            <a:ahLst/>
            <a:cxnLst/>
            <a:rect l="l" t="t" r="r" b="b"/>
            <a:pathLst>
              <a:path w="166688" h="190500">
                <a:moveTo>
                  <a:pt x="47625" y="0"/>
                </a:moveTo>
                <a:cubicBezTo>
                  <a:pt x="41039" y="0"/>
                  <a:pt x="35719" y="5321"/>
                  <a:pt x="35719" y="11906"/>
                </a:cubicBezTo>
                <a:lnTo>
                  <a:pt x="35719" y="23812"/>
                </a:lnTo>
                <a:lnTo>
                  <a:pt x="23812" y="23812"/>
                </a:lnTo>
                <a:cubicBezTo>
                  <a:pt x="10678" y="23812"/>
                  <a:pt x="0" y="34491"/>
                  <a:pt x="0" y="47625"/>
                </a:cubicBezTo>
                <a:lnTo>
                  <a:pt x="0" y="65484"/>
                </a:lnTo>
                <a:lnTo>
                  <a:pt x="166688" y="65484"/>
                </a:lnTo>
                <a:lnTo>
                  <a:pt x="166688" y="47625"/>
                </a:lnTo>
                <a:cubicBezTo>
                  <a:pt x="166688" y="34491"/>
                  <a:pt x="156009" y="23812"/>
                  <a:pt x="142875" y="23812"/>
                </a:cubicBezTo>
                <a:lnTo>
                  <a:pt x="130969" y="23812"/>
                </a:lnTo>
                <a:lnTo>
                  <a:pt x="130969" y="11906"/>
                </a:lnTo>
                <a:cubicBezTo>
                  <a:pt x="130969" y="5321"/>
                  <a:pt x="125648" y="0"/>
                  <a:pt x="119063" y="0"/>
                </a:cubicBezTo>
                <a:cubicBezTo>
                  <a:pt x="112477" y="0"/>
                  <a:pt x="107156" y="5321"/>
                  <a:pt x="107156" y="11906"/>
                </a:cubicBezTo>
                <a:lnTo>
                  <a:pt x="107156" y="23812"/>
                </a:lnTo>
                <a:lnTo>
                  <a:pt x="59531" y="23812"/>
                </a:lnTo>
                <a:lnTo>
                  <a:pt x="59531" y="11906"/>
                </a:lnTo>
                <a:cubicBezTo>
                  <a:pt x="59531" y="5321"/>
                  <a:pt x="54211" y="0"/>
                  <a:pt x="47625" y="0"/>
                </a:cubicBezTo>
                <a:close/>
                <a:moveTo>
                  <a:pt x="0" y="83344"/>
                </a:moveTo>
                <a:lnTo>
                  <a:pt x="0" y="154781"/>
                </a:lnTo>
                <a:cubicBezTo>
                  <a:pt x="0" y="167915"/>
                  <a:pt x="10678" y="178594"/>
                  <a:pt x="23812" y="178594"/>
                </a:cubicBezTo>
                <a:lnTo>
                  <a:pt x="142875" y="178594"/>
                </a:lnTo>
                <a:cubicBezTo>
                  <a:pt x="156009" y="178594"/>
                  <a:pt x="166688" y="167915"/>
                  <a:pt x="166688" y="154781"/>
                </a:cubicBezTo>
                <a:lnTo>
                  <a:pt x="166688" y="83344"/>
                </a:lnTo>
                <a:lnTo>
                  <a:pt x="0" y="83344"/>
                </a:lnTo>
                <a:close/>
              </a:path>
            </a:pathLst>
          </a:custGeom>
          <a:solidFill>
            <a:srgbClr val="E07A5F"/>
          </a:solidFill>
          <a:ln/>
        </p:spPr>
      </p:sp>
      <p:sp>
        <p:nvSpPr>
          <p:cNvPr id="10" name="Text 7"/>
          <p:cNvSpPr/>
          <p:nvPr/>
        </p:nvSpPr>
        <p:spPr>
          <a:xfrm>
            <a:off x="733425" y="6210300"/>
            <a:ext cx="1038225" cy="266700"/>
          </a:xfrm>
          <a:prstGeom prst="rect">
            <a:avLst/>
          </a:prstGeom>
          <a:noFill/>
          <a:ln/>
        </p:spPr>
        <p:txBody>
          <a:bodyPr wrap="square" lIns="0" tIns="0" rIns="0" bIns="0" rtlCol="0" anchor="ctr"/>
          <a:lstStyle/>
          <a:p>
            <a:pPr>
              <a:lnSpc>
                <a:spcPct val="130000"/>
              </a:lnSpc>
            </a:pPr>
            <a:r>
              <a:rPr lang="en-US" sz="1350" dirty="0">
                <a:solidFill>
                  <a:srgbClr val="8D99AE"/>
                </a:solidFill>
                <a:latin typeface="MiSans" pitchFamily="34" charset="0"/>
                <a:ea typeface="MiSans" pitchFamily="34" charset="-122"/>
                <a:cs typeface="MiSans" pitchFamily="34" charset="-120"/>
              </a:rPr>
              <a:t>1969 - 2025</a:t>
            </a:r>
            <a:endParaRPr lang="en-US" sz="1600" dirty="0"/>
          </a:p>
        </p:txBody>
      </p:sp>
      <p:sp>
        <p:nvSpPr>
          <p:cNvPr id="11" name="Shape 8"/>
          <p:cNvSpPr/>
          <p:nvPr/>
        </p:nvSpPr>
        <p:spPr>
          <a:xfrm>
            <a:off x="1915160" y="6229350"/>
            <a:ext cx="9525" cy="228600"/>
          </a:xfrm>
          <a:custGeom>
            <a:avLst/>
            <a:gdLst/>
            <a:ahLst/>
            <a:cxnLst/>
            <a:rect l="l" t="t" r="r" b="b"/>
            <a:pathLst>
              <a:path w="9525" h="228600">
                <a:moveTo>
                  <a:pt x="0" y="0"/>
                </a:moveTo>
                <a:lnTo>
                  <a:pt x="9525" y="0"/>
                </a:lnTo>
                <a:lnTo>
                  <a:pt x="9525" y="228600"/>
                </a:lnTo>
                <a:lnTo>
                  <a:pt x="0" y="228600"/>
                </a:lnTo>
                <a:lnTo>
                  <a:pt x="0" y="0"/>
                </a:lnTo>
                <a:close/>
              </a:path>
            </a:pathLst>
          </a:custGeom>
          <a:solidFill>
            <a:srgbClr val="4A5C6A"/>
          </a:solidFill>
          <a:ln/>
        </p:spPr>
      </p:sp>
      <p:sp>
        <p:nvSpPr>
          <p:cNvPr id="12" name="Shape 9"/>
          <p:cNvSpPr/>
          <p:nvPr/>
        </p:nvSpPr>
        <p:spPr>
          <a:xfrm>
            <a:off x="2165191" y="6248400"/>
            <a:ext cx="214313" cy="190500"/>
          </a:xfrm>
          <a:custGeom>
            <a:avLst/>
            <a:gdLst/>
            <a:ahLst/>
            <a:cxnLst/>
            <a:rect l="l" t="t" r="r" b="b"/>
            <a:pathLst>
              <a:path w="214313" h="190500">
                <a:moveTo>
                  <a:pt x="134243" y="446"/>
                </a:moveTo>
                <a:cubicBezTo>
                  <a:pt x="127918" y="-1377"/>
                  <a:pt x="121332" y="2307"/>
                  <a:pt x="119509" y="8632"/>
                </a:cubicBezTo>
                <a:lnTo>
                  <a:pt x="71884" y="175320"/>
                </a:lnTo>
                <a:cubicBezTo>
                  <a:pt x="70061" y="181645"/>
                  <a:pt x="73744" y="188230"/>
                  <a:pt x="80070" y="190054"/>
                </a:cubicBezTo>
                <a:cubicBezTo>
                  <a:pt x="86395" y="191877"/>
                  <a:pt x="92980" y="188193"/>
                  <a:pt x="94804" y="181868"/>
                </a:cubicBezTo>
                <a:lnTo>
                  <a:pt x="142429" y="15180"/>
                </a:lnTo>
                <a:cubicBezTo>
                  <a:pt x="144252" y="8855"/>
                  <a:pt x="140568" y="2270"/>
                  <a:pt x="134243" y="446"/>
                </a:cubicBezTo>
                <a:close/>
                <a:moveTo>
                  <a:pt x="158279" y="51085"/>
                </a:moveTo>
                <a:cubicBezTo>
                  <a:pt x="153628" y="55736"/>
                  <a:pt x="153628" y="63289"/>
                  <a:pt x="158279" y="67940"/>
                </a:cubicBezTo>
                <a:lnTo>
                  <a:pt x="185589" y="95250"/>
                </a:lnTo>
                <a:lnTo>
                  <a:pt x="158279" y="122560"/>
                </a:lnTo>
                <a:cubicBezTo>
                  <a:pt x="153628" y="127211"/>
                  <a:pt x="153628" y="134764"/>
                  <a:pt x="158279" y="139415"/>
                </a:cubicBezTo>
                <a:cubicBezTo>
                  <a:pt x="162930" y="144066"/>
                  <a:pt x="170483" y="144066"/>
                  <a:pt x="175133" y="139415"/>
                </a:cubicBezTo>
                <a:lnTo>
                  <a:pt x="210852" y="103696"/>
                </a:lnTo>
                <a:cubicBezTo>
                  <a:pt x="215503" y="99045"/>
                  <a:pt x="215503" y="91492"/>
                  <a:pt x="210852" y="86841"/>
                </a:cubicBezTo>
                <a:lnTo>
                  <a:pt x="175133" y="51122"/>
                </a:lnTo>
                <a:cubicBezTo>
                  <a:pt x="170483" y="46472"/>
                  <a:pt x="162930" y="46472"/>
                  <a:pt x="158279" y="51122"/>
                </a:cubicBezTo>
                <a:close/>
                <a:moveTo>
                  <a:pt x="56071" y="51085"/>
                </a:moveTo>
                <a:cubicBezTo>
                  <a:pt x="51420" y="46434"/>
                  <a:pt x="43867" y="46434"/>
                  <a:pt x="39216" y="51085"/>
                </a:cubicBezTo>
                <a:lnTo>
                  <a:pt x="3497" y="86804"/>
                </a:lnTo>
                <a:cubicBezTo>
                  <a:pt x="-1153" y="91455"/>
                  <a:pt x="-1153" y="99008"/>
                  <a:pt x="3497" y="103659"/>
                </a:cubicBezTo>
                <a:lnTo>
                  <a:pt x="39216" y="139378"/>
                </a:lnTo>
                <a:cubicBezTo>
                  <a:pt x="43867" y="144028"/>
                  <a:pt x="51420" y="144028"/>
                  <a:pt x="56071" y="139378"/>
                </a:cubicBezTo>
                <a:cubicBezTo>
                  <a:pt x="60722" y="134727"/>
                  <a:pt x="60722" y="127174"/>
                  <a:pt x="56071" y="122523"/>
                </a:cubicBezTo>
                <a:lnTo>
                  <a:pt x="28761" y="95250"/>
                </a:lnTo>
                <a:lnTo>
                  <a:pt x="56034" y="67940"/>
                </a:lnTo>
                <a:cubicBezTo>
                  <a:pt x="60685" y="63289"/>
                  <a:pt x="60685" y="55736"/>
                  <a:pt x="56034" y="51085"/>
                </a:cubicBezTo>
                <a:close/>
              </a:path>
            </a:pathLst>
          </a:custGeom>
          <a:solidFill>
            <a:srgbClr val="E07A5F"/>
          </a:solidFill>
          <a:ln/>
        </p:spPr>
      </p:sp>
      <p:sp>
        <p:nvSpPr>
          <p:cNvPr id="13" name="Text 10"/>
          <p:cNvSpPr/>
          <p:nvPr/>
        </p:nvSpPr>
        <p:spPr>
          <a:xfrm>
            <a:off x="2505710" y="6210300"/>
            <a:ext cx="1238250" cy="266700"/>
          </a:xfrm>
          <a:prstGeom prst="rect">
            <a:avLst/>
          </a:prstGeom>
          <a:noFill/>
          <a:ln/>
        </p:spPr>
        <p:txBody>
          <a:bodyPr wrap="square" lIns="0" tIns="0" rIns="0" bIns="0" rtlCol="0" anchor="ctr"/>
          <a:lstStyle/>
          <a:p>
            <a:pPr>
              <a:lnSpc>
                <a:spcPct val="130000"/>
              </a:lnSpc>
            </a:pPr>
            <a:r>
              <a:rPr lang="en-US" sz="1350" dirty="0">
                <a:solidFill>
                  <a:srgbClr val="8D99AE"/>
                </a:solidFill>
                <a:latin typeface="MiSans" pitchFamily="34" charset="0"/>
                <a:ea typeface="MiSans" pitchFamily="34" charset="-122"/>
                <a:cs typeface="MiSans" pitchFamily="34" charset="-120"/>
              </a:rPr>
              <a:t>Software Libre</a:t>
            </a:r>
            <a:endParaRPr lang="en-US" sz="1600" dirty="0"/>
          </a:p>
        </p:txBody>
      </p:sp>
    </p:spTree>
  </p:cSld>
  <p:clrMapOvr>
    <a:masterClrMapping/>
  </p:clrMapOvr>
  <p:transition>
    <p:fade/>
    <p:spd val="med"/>
  </p:transition>
</p:sld>
</file>

<file path=ppt/slides/slide10.xml><?xml version="1.0" encoding="utf-8"?>
<p:sld xmlns:a="http://schemas.openxmlformats.org/drawingml/2006/main" xmlns:r="http://schemas.openxmlformats.org/officeDocument/2006/relationships" xmlns:p="http://schemas.openxmlformats.org/presentationml/2006/main">
  <p:cSld name="Slide 10">
    <p:bg>
      <p:bgPr>
        <a:solidFill>
          <a:srgbClr val="1A1D21"/>
        </a:solidFill>
      </p:bgPr>
    </p:bg>
    <p:spTree>
      <p:nvGrpSpPr>
        <p:cNvPr id="1" name=""/>
        <p:cNvGrpSpPr/>
        <p:nvPr/>
      </p:nvGrpSpPr>
      <p:grpSpPr>
        <a:xfrm>
          <a:off x="0" y="0"/>
          <a:ext cx="0" cy="0"/>
          <a:chOff x="0" y="0"/>
          <a:chExt cx="0" cy="0"/>
        </a:xfrm>
      </p:grpSpPr>
      <p:sp>
        <p:nvSpPr>
          <p:cNvPr id="2" name="Text 0"/>
          <p:cNvSpPr/>
          <p:nvPr/>
        </p:nvSpPr>
        <p:spPr>
          <a:xfrm>
            <a:off x="317500" y="317500"/>
            <a:ext cx="11620500" cy="190500"/>
          </a:xfrm>
          <a:prstGeom prst="rect">
            <a:avLst/>
          </a:prstGeom>
          <a:noFill/>
          <a:ln/>
        </p:spPr>
        <p:txBody>
          <a:bodyPr wrap="square" lIns="0" tIns="0" rIns="0" bIns="0" rtlCol="0" anchor="ctr"/>
          <a:lstStyle/>
          <a:p>
            <a:pPr>
              <a:lnSpc>
                <a:spcPct val="130000"/>
              </a:lnSpc>
            </a:pPr>
            <a:r>
              <a:rPr lang="en-US" sz="1000" b="1" spc="100" kern="0" dirty="0">
                <a:solidFill>
                  <a:srgbClr val="E07A5F"/>
                </a:solidFill>
                <a:latin typeface="MiSans" pitchFamily="34" charset="0"/>
                <a:ea typeface="MiSans" pitchFamily="34" charset="-122"/>
                <a:cs typeface="MiSans" pitchFamily="34" charset="-120"/>
              </a:rPr>
              <a:t>LICENCIA • PROTECCIÓN LEGAL</a:t>
            </a:r>
            <a:endParaRPr lang="en-US" sz="1600" dirty="0"/>
          </a:p>
        </p:txBody>
      </p:sp>
      <p:sp>
        <p:nvSpPr>
          <p:cNvPr id="3" name="Text 1"/>
          <p:cNvSpPr/>
          <p:nvPr/>
        </p:nvSpPr>
        <p:spPr>
          <a:xfrm>
            <a:off x="317500" y="571500"/>
            <a:ext cx="11699875" cy="317500"/>
          </a:xfrm>
          <a:prstGeom prst="rect">
            <a:avLst/>
          </a:prstGeom>
          <a:noFill/>
          <a:ln/>
        </p:spPr>
        <p:txBody>
          <a:bodyPr wrap="square" lIns="0" tIns="0" rIns="0" bIns="0" rtlCol="0" anchor="ctr"/>
          <a:lstStyle/>
          <a:p>
            <a:pPr>
              <a:lnSpc>
                <a:spcPct val="90000"/>
              </a:lnSpc>
            </a:pPr>
            <a:r>
              <a:rPr lang="en-US" sz="2250" b="1" dirty="0">
                <a:solidFill>
                  <a:srgbClr val="EDF2F4"/>
                </a:solidFill>
                <a:latin typeface="MiSans" pitchFamily="34" charset="0"/>
                <a:ea typeface="MiSans" pitchFamily="34" charset="-122"/>
                <a:cs typeface="MiSans" pitchFamily="34" charset="-120"/>
              </a:rPr>
              <a:t>La Licencia Pública General (GPL)</a:t>
            </a:r>
            <a:endParaRPr lang="en-US" sz="1600" dirty="0"/>
          </a:p>
        </p:txBody>
      </p:sp>
      <p:sp>
        <p:nvSpPr>
          <p:cNvPr id="4" name="Shape 2"/>
          <p:cNvSpPr/>
          <p:nvPr/>
        </p:nvSpPr>
        <p:spPr>
          <a:xfrm>
            <a:off x="320675" y="1050925"/>
            <a:ext cx="5689600" cy="4387850"/>
          </a:xfrm>
          <a:custGeom>
            <a:avLst/>
            <a:gdLst/>
            <a:ahLst/>
            <a:cxnLst/>
            <a:rect l="l" t="t" r="r" b="b"/>
            <a:pathLst>
              <a:path w="5689600" h="4387850">
                <a:moveTo>
                  <a:pt x="63492" y="0"/>
                </a:moveTo>
                <a:lnTo>
                  <a:pt x="5626108" y="0"/>
                </a:lnTo>
                <a:cubicBezTo>
                  <a:pt x="5661174" y="0"/>
                  <a:pt x="5689600" y="28426"/>
                  <a:pt x="5689600" y="63492"/>
                </a:cubicBezTo>
                <a:lnTo>
                  <a:pt x="5689600" y="4324358"/>
                </a:lnTo>
                <a:cubicBezTo>
                  <a:pt x="5689600" y="4359424"/>
                  <a:pt x="5661174" y="4387850"/>
                  <a:pt x="5626108" y="4387850"/>
                </a:cubicBezTo>
                <a:lnTo>
                  <a:pt x="63492" y="4387850"/>
                </a:lnTo>
                <a:cubicBezTo>
                  <a:pt x="28426" y="4387850"/>
                  <a:pt x="0" y="4359424"/>
                  <a:pt x="0" y="4324358"/>
                </a:cubicBezTo>
                <a:lnTo>
                  <a:pt x="0" y="63492"/>
                </a:lnTo>
                <a:cubicBezTo>
                  <a:pt x="0" y="28426"/>
                  <a:pt x="28426" y="0"/>
                  <a:pt x="63492" y="0"/>
                </a:cubicBezTo>
                <a:close/>
              </a:path>
            </a:pathLst>
          </a:custGeom>
          <a:gradFill rotWithShape="1" flip="none">
            <a:gsLst>
              <a:gs pos="0">
                <a:srgbClr val="E07A5F">
                  <a:alpha val="20000"/>
                </a:srgbClr>
              </a:gs>
              <a:gs pos="100000">
                <a:srgbClr val="E07A5F">
                  <a:alpha val="5000"/>
                </a:srgbClr>
              </a:gs>
            </a:gsLst>
            <a:lin ang="2700000" scaled="1"/>
          </a:gradFill>
          <a:ln w="10160">
            <a:solidFill>
              <a:srgbClr val="E07A5F">
                <a:alpha val="50196"/>
              </a:srgbClr>
            </a:solidFill>
            <a:prstDash val="solid"/>
          </a:ln>
        </p:spPr>
      </p:sp>
      <p:sp>
        <p:nvSpPr>
          <p:cNvPr id="5" name="Shape 3"/>
          <p:cNvSpPr/>
          <p:nvPr/>
        </p:nvSpPr>
        <p:spPr>
          <a:xfrm>
            <a:off x="482600" y="1212848"/>
            <a:ext cx="444500" cy="444500"/>
          </a:xfrm>
          <a:custGeom>
            <a:avLst/>
            <a:gdLst/>
            <a:ahLst/>
            <a:cxnLst/>
            <a:rect l="l" t="t" r="r" b="b"/>
            <a:pathLst>
              <a:path w="444500" h="444500">
                <a:moveTo>
                  <a:pt x="63501" y="0"/>
                </a:moveTo>
                <a:lnTo>
                  <a:pt x="380999" y="0"/>
                </a:lnTo>
                <a:cubicBezTo>
                  <a:pt x="416046" y="0"/>
                  <a:pt x="444500" y="28454"/>
                  <a:pt x="444500" y="63501"/>
                </a:cubicBezTo>
                <a:lnTo>
                  <a:pt x="444500" y="380999"/>
                </a:lnTo>
                <a:cubicBezTo>
                  <a:pt x="444500" y="416046"/>
                  <a:pt x="416046" y="444500"/>
                  <a:pt x="380999" y="444500"/>
                </a:cubicBezTo>
                <a:lnTo>
                  <a:pt x="63501" y="444500"/>
                </a:lnTo>
                <a:cubicBezTo>
                  <a:pt x="28454" y="444500"/>
                  <a:pt x="0" y="416046"/>
                  <a:pt x="0" y="380999"/>
                </a:cubicBezTo>
                <a:lnTo>
                  <a:pt x="0" y="63501"/>
                </a:lnTo>
                <a:cubicBezTo>
                  <a:pt x="0" y="28454"/>
                  <a:pt x="28454" y="0"/>
                  <a:pt x="63501" y="0"/>
                </a:cubicBezTo>
                <a:close/>
              </a:path>
            </a:pathLst>
          </a:custGeom>
          <a:solidFill>
            <a:srgbClr val="E07A5F"/>
          </a:solidFill>
          <a:ln/>
        </p:spPr>
      </p:sp>
      <p:sp>
        <p:nvSpPr>
          <p:cNvPr id="6" name="Shape 4"/>
          <p:cNvSpPr/>
          <p:nvPr/>
        </p:nvSpPr>
        <p:spPr>
          <a:xfrm>
            <a:off x="585788" y="1339848"/>
            <a:ext cx="238125" cy="190500"/>
          </a:xfrm>
          <a:custGeom>
            <a:avLst/>
            <a:gdLst/>
            <a:ahLst/>
            <a:cxnLst/>
            <a:rect l="l" t="t" r="r" b="b"/>
            <a:pathLst>
              <a:path w="238125" h="190500">
                <a:moveTo>
                  <a:pt x="142875" y="11906"/>
                </a:moveTo>
                <a:lnTo>
                  <a:pt x="190500" y="11906"/>
                </a:lnTo>
                <a:cubicBezTo>
                  <a:pt x="197086" y="11906"/>
                  <a:pt x="202406" y="17227"/>
                  <a:pt x="202406" y="23812"/>
                </a:cubicBezTo>
                <a:cubicBezTo>
                  <a:pt x="202406" y="30398"/>
                  <a:pt x="197086" y="35719"/>
                  <a:pt x="190500" y="35719"/>
                </a:cubicBezTo>
                <a:lnTo>
                  <a:pt x="148233" y="35719"/>
                </a:lnTo>
                <a:cubicBezTo>
                  <a:pt x="146298" y="45318"/>
                  <a:pt x="139712" y="53243"/>
                  <a:pt x="130969" y="57038"/>
                </a:cubicBezTo>
                <a:lnTo>
                  <a:pt x="130969" y="166688"/>
                </a:lnTo>
                <a:lnTo>
                  <a:pt x="190500" y="166688"/>
                </a:lnTo>
                <a:cubicBezTo>
                  <a:pt x="197086" y="166688"/>
                  <a:pt x="202406" y="172008"/>
                  <a:pt x="202406" y="178594"/>
                </a:cubicBezTo>
                <a:cubicBezTo>
                  <a:pt x="202406" y="185179"/>
                  <a:pt x="197086" y="190500"/>
                  <a:pt x="190500" y="190500"/>
                </a:cubicBezTo>
                <a:lnTo>
                  <a:pt x="47625" y="190500"/>
                </a:lnTo>
                <a:cubicBezTo>
                  <a:pt x="41039" y="190500"/>
                  <a:pt x="35719" y="185179"/>
                  <a:pt x="35719" y="178594"/>
                </a:cubicBezTo>
                <a:cubicBezTo>
                  <a:pt x="35719" y="172008"/>
                  <a:pt x="41039" y="166688"/>
                  <a:pt x="47625" y="166688"/>
                </a:cubicBezTo>
                <a:lnTo>
                  <a:pt x="107156" y="166688"/>
                </a:lnTo>
                <a:lnTo>
                  <a:pt x="107156" y="57038"/>
                </a:lnTo>
                <a:cubicBezTo>
                  <a:pt x="98413" y="53206"/>
                  <a:pt x="91827" y="45281"/>
                  <a:pt x="89892" y="35719"/>
                </a:cubicBezTo>
                <a:lnTo>
                  <a:pt x="47625" y="35719"/>
                </a:lnTo>
                <a:cubicBezTo>
                  <a:pt x="41039" y="35719"/>
                  <a:pt x="35719" y="30398"/>
                  <a:pt x="35719" y="23812"/>
                </a:cubicBezTo>
                <a:cubicBezTo>
                  <a:pt x="35719" y="17227"/>
                  <a:pt x="41039" y="11906"/>
                  <a:pt x="47625" y="11906"/>
                </a:cubicBezTo>
                <a:lnTo>
                  <a:pt x="95250" y="11906"/>
                </a:lnTo>
                <a:cubicBezTo>
                  <a:pt x="100682" y="4688"/>
                  <a:pt x="109314" y="0"/>
                  <a:pt x="119063" y="0"/>
                </a:cubicBezTo>
                <a:cubicBezTo>
                  <a:pt x="128811" y="0"/>
                  <a:pt x="137443" y="4688"/>
                  <a:pt x="142875" y="11906"/>
                </a:cubicBezTo>
                <a:close/>
                <a:moveTo>
                  <a:pt x="163562" y="119063"/>
                </a:moveTo>
                <a:lnTo>
                  <a:pt x="217438" y="119063"/>
                </a:lnTo>
                <a:lnTo>
                  <a:pt x="190500" y="72851"/>
                </a:lnTo>
                <a:lnTo>
                  <a:pt x="163562" y="119063"/>
                </a:lnTo>
                <a:close/>
                <a:moveTo>
                  <a:pt x="190500" y="154781"/>
                </a:moveTo>
                <a:cubicBezTo>
                  <a:pt x="167097" y="154781"/>
                  <a:pt x="147638" y="142131"/>
                  <a:pt x="143619" y="125425"/>
                </a:cubicBezTo>
                <a:cubicBezTo>
                  <a:pt x="142652" y="121332"/>
                  <a:pt x="143991" y="117128"/>
                  <a:pt x="146112" y="113481"/>
                </a:cubicBezTo>
                <a:lnTo>
                  <a:pt x="181533" y="52760"/>
                </a:lnTo>
                <a:cubicBezTo>
                  <a:pt x="183393" y="49560"/>
                  <a:pt x="186817" y="47625"/>
                  <a:pt x="190500" y="47625"/>
                </a:cubicBezTo>
                <a:cubicBezTo>
                  <a:pt x="194183" y="47625"/>
                  <a:pt x="197607" y="49597"/>
                  <a:pt x="199467" y="52760"/>
                </a:cubicBezTo>
                <a:lnTo>
                  <a:pt x="234888" y="113481"/>
                </a:lnTo>
                <a:cubicBezTo>
                  <a:pt x="237009" y="117128"/>
                  <a:pt x="238348" y="121332"/>
                  <a:pt x="237381" y="125425"/>
                </a:cubicBezTo>
                <a:cubicBezTo>
                  <a:pt x="233363" y="142094"/>
                  <a:pt x="213903" y="154781"/>
                  <a:pt x="190500" y="154781"/>
                </a:cubicBezTo>
                <a:close/>
                <a:moveTo>
                  <a:pt x="47179" y="72851"/>
                </a:moveTo>
                <a:lnTo>
                  <a:pt x="20241" y="119063"/>
                </a:lnTo>
                <a:lnTo>
                  <a:pt x="74154" y="119063"/>
                </a:lnTo>
                <a:lnTo>
                  <a:pt x="47179" y="72851"/>
                </a:lnTo>
                <a:close/>
                <a:moveTo>
                  <a:pt x="335" y="125425"/>
                </a:moveTo>
                <a:cubicBezTo>
                  <a:pt x="-633" y="121332"/>
                  <a:pt x="707" y="117128"/>
                  <a:pt x="2828" y="113481"/>
                </a:cubicBezTo>
                <a:lnTo>
                  <a:pt x="38249" y="52760"/>
                </a:lnTo>
                <a:cubicBezTo>
                  <a:pt x="40109" y="49560"/>
                  <a:pt x="43532" y="47625"/>
                  <a:pt x="47216" y="47625"/>
                </a:cubicBezTo>
                <a:cubicBezTo>
                  <a:pt x="50899" y="47625"/>
                  <a:pt x="54322" y="49597"/>
                  <a:pt x="56183" y="52760"/>
                </a:cubicBezTo>
                <a:lnTo>
                  <a:pt x="91604" y="113481"/>
                </a:lnTo>
                <a:cubicBezTo>
                  <a:pt x="93725" y="117128"/>
                  <a:pt x="95064" y="121332"/>
                  <a:pt x="94097" y="125425"/>
                </a:cubicBezTo>
                <a:cubicBezTo>
                  <a:pt x="90078" y="142094"/>
                  <a:pt x="70619" y="154781"/>
                  <a:pt x="47216" y="154781"/>
                </a:cubicBezTo>
                <a:cubicBezTo>
                  <a:pt x="23812" y="154781"/>
                  <a:pt x="4353" y="142131"/>
                  <a:pt x="335" y="125425"/>
                </a:cubicBezTo>
                <a:close/>
              </a:path>
            </a:pathLst>
          </a:custGeom>
          <a:solidFill>
            <a:srgbClr val="1A1D21"/>
          </a:solidFill>
          <a:ln/>
        </p:spPr>
      </p:sp>
      <p:sp>
        <p:nvSpPr>
          <p:cNvPr id="7" name="Text 5"/>
          <p:cNvSpPr/>
          <p:nvPr/>
        </p:nvSpPr>
        <p:spPr>
          <a:xfrm>
            <a:off x="1022350" y="1308098"/>
            <a:ext cx="1579563" cy="254000"/>
          </a:xfrm>
          <a:prstGeom prst="rect">
            <a:avLst/>
          </a:prstGeom>
          <a:noFill/>
          <a:ln/>
        </p:spPr>
        <p:txBody>
          <a:bodyPr wrap="square" lIns="0" tIns="0" rIns="0" bIns="0" rtlCol="0" anchor="ctr"/>
          <a:lstStyle/>
          <a:p>
            <a:pPr>
              <a:lnSpc>
                <a:spcPct val="110000"/>
              </a:lnSpc>
            </a:pPr>
            <a:r>
              <a:rPr lang="en-US" sz="1500" b="1" dirty="0">
                <a:solidFill>
                  <a:srgbClr val="EDF2F4"/>
                </a:solidFill>
                <a:latin typeface="MiSans" pitchFamily="34" charset="0"/>
                <a:ea typeface="MiSans" pitchFamily="34" charset="-122"/>
                <a:cs typeface="MiSans" pitchFamily="34" charset="-120"/>
              </a:rPr>
              <a:t>¿Qué es la GPL?</a:t>
            </a:r>
            <a:endParaRPr lang="en-US" sz="1600" dirty="0"/>
          </a:p>
        </p:txBody>
      </p:sp>
      <p:sp>
        <p:nvSpPr>
          <p:cNvPr id="8" name="Text 6"/>
          <p:cNvSpPr/>
          <p:nvPr/>
        </p:nvSpPr>
        <p:spPr>
          <a:xfrm>
            <a:off x="482600" y="1784348"/>
            <a:ext cx="5429250" cy="1905000"/>
          </a:xfrm>
          <a:prstGeom prst="rect">
            <a:avLst/>
          </a:prstGeom>
          <a:noFill/>
          <a:ln/>
        </p:spPr>
        <p:txBody>
          <a:bodyPr wrap="square" lIns="0" tIns="0" rIns="0" bIns="0" rtlCol="0" anchor="ctr"/>
          <a:lstStyle/>
          <a:p>
            <a:pPr>
              <a:lnSpc>
                <a:spcPct val="140000"/>
              </a:lnSpc>
            </a:pPr>
            <a:r>
              <a:rPr lang="en-US" sz="1000" dirty="0">
                <a:solidFill>
                  <a:srgbClr val="8D99AE"/>
                </a:solidFill>
                <a:latin typeface="MiSans" pitchFamily="34" charset="0"/>
                <a:ea typeface="MiSans" pitchFamily="34" charset="-122"/>
                <a:cs typeface="MiSans" pitchFamily="34" charset="-120"/>
              </a:rPr>
              <a:t>La </a:t>
            </a:r>
            <a:pPr>
              <a:lnSpc>
                <a:spcPct val="140000"/>
              </a:lnSpc>
            </a:pPr>
            <a:r>
              <a:rPr lang="en-US" sz="1000" b="1" dirty="0">
                <a:solidFill>
                  <a:srgbClr val="E07A5F"/>
                </a:solidFill>
                <a:latin typeface="MiSans" pitchFamily="34" charset="0"/>
                <a:ea typeface="MiSans" pitchFamily="34" charset="-122"/>
                <a:cs typeface="MiSans" pitchFamily="34" charset="-120"/>
              </a:rPr>
              <a:t>GNU General Public License</a:t>
            </a:r>
            <a:pPr>
              <a:lnSpc>
                <a:spcPct val="140000"/>
              </a:lnSpc>
            </a:pPr>
            <a:r>
              <a:rPr lang="en-US" sz="1000" dirty="0">
                <a:solidFill>
                  <a:srgbClr val="8D99AE"/>
                </a:solidFill>
                <a:latin typeface="MiSans" pitchFamily="34" charset="0"/>
                <a:ea typeface="MiSans" pitchFamily="34" charset="-122"/>
                <a:cs typeface="MiSans" pitchFamily="34" charset="-120"/>
              </a:rPr>
              <a:t> es el pilar legal que garantiza que el software siga siendo libre. Fue creada por Stallman para proteger las cuatro libertades fundamentales del software.</a:t>
            </a:r>
            <a:endParaRPr lang="en-US" sz="1600" dirty="0"/>
          </a:p>
        </p:txBody>
      </p:sp>
      <p:sp>
        <p:nvSpPr>
          <p:cNvPr id="9" name="Shape 7"/>
          <p:cNvSpPr/>
          <p:nvPr/>
        </p:nvSpPr>
        <p:spPr>
          <a:xfrm>
            <a:off x="482600" y="3816348"/>
            <a:ext cx="5365750" cy="1460500"/>
          </a:xfrm>
          <a:custGeom>
            <a:avLst/>
            <a:gdLst/>
            <a:ahLst/>
            <a:cxnLst/>
            <a:rect l="l" t="t" r="r" b="b"/>
            <a:pathLst>
              <a:path w="5365750" h="1460500">
                <a:moveTo>
                  <a:pt x="63503" y="0"/>
                </a:moveTo>
                <a:lnTo>
                  <a:pt x="5302247" y="0"/>
                </a:lnTo>
                <a:cubicBezTo>
                  <a:pt x="5337319" y="0"/>
                  <a:pt x="5365750" y="28431"/>
                  <a:pt x="5365750" y="63503"/>
                </a:cubicBezTo>
                <a:lnTo>
                  <a:pt x="5365750" y="1396997"/>
                </a:lnTo>
                <a:cubicBezTo>
                  <a:pt x="5365750" y="1432069"/>
                  <a:pt x="5337319" y="1460500"/>
                  <a:pt x="5302247" y="1460500"/>
                </a:cubicBezTo>
                <a:lnTo>
                  <a:pt x="63503" y="1460500"/>
                </a:lnTo>
                <a:cubicBezTo>
                  <a:pt x="28431" y="1460500"/>
                  <a:pt x="0" y="1432069"/>
                  <a:pt x="0" y="1396997"/>
                </a:cubicBezTo>
                <a:lnTo>
                  <a:pt x="0" y="63503"/>
                </a:lnTo>
                <a:cubicBezTo>
                  <a:pt x="0" y="28455"/>
                  <a:pt x="28455" y="0"/>
                  <a:pt x="63503" y="0"/>
                </a:cubicBezTo>
                <a:close/>
              </a:path>
            </a:pathLst>
          </a:custGeom>
          <a:solidFill>
            <a:srgbClr val="1A1D21">
              <a:alpha val="50196"/>
            </a:srgbClr>
          </a:solidFill>
          <a:ln/>
        </p:spPr>
      </p:sp>
      <p:sp>
        <p:nvSpPr>
          <p:cNvPr id="10" name="Text 8"/>
          <p:cNvSpPr/>
          <p:nvPr/>
        </p:nvSpPr>
        <p:spPr>
          <a:xfrm>
            <a:off x="609600" y="3943348"/>
            <a:ext cx="5175250" cy="190500"/>
          </a:xfrm>
          <a:prstGeom prst="rect">
            <a:avLst/>
          </a:prstGeom>
          <a:noFill/>
          <a:ln/>
        </p:spPr>
        <p:txBody>
          <a:bodyPr wrap="square" lIns="0" tIns="0" rIns="0" bIns="0" rtlCol="0" anchor="ctr"/>
          <a:lstStyle/>
          <a:p>
            <a:pPr>
              <a:lnSpc>
                <a:spcPct val="130000"/>
              </a:lnSpc>
            </a:pPr>
            <a:r>
              <a:rPr lang="en-US" sz="1000" b="1" dirty="0">
                <a:solidFill>
                  <a:srgbClr val="EDF2F4"/>
                </a:solidFill>
                <a:latin typeface="MiSans" pitchFamily="34" charset="0"/>
                <a:ea typeface="MiSans" pitchFamily="34" charset="-122"/>
                <a:cs typeface="MiSans" pitchFamily="34" charset="-120"/>
              </a:rPr>
              <a:t>Principios Fundamentales:</a:t>
            </a:r>
            <a:endParaRPr lang="en-US" sz="1600" dirty="0"/>
          </a:p>
        </p:txBody>
      </p:sp>
      <p:sp>
        <p:nvSpPr>
          <p:cNvPr id="11" name="Shape 9"/>
          <p:cNvSpPr/>
          <p:nvPr/>
        </p:nvSpPr>
        <p:spPr>
          <a:xfrm>
            <a:off x="625475" y="4229098"/>
            <a:ext cx="127000" cy="127000"/>
          </a:xfrm>
          <a:custGeom>
            <a:avLst/>
            <a:gdLst/>
            <a:ahLst/>
            <a:cxnLst/>
            <a:rect l="l" t="t" r="r" b="b"/>
            <a:pathLst>
              <a:path w="127000" h="127000">
                <a:moveTo>
                  <a:pt x="63500" y="127000"/>
                </a:moveTo>
                <a:cubicBezTo>
                  <a:pt x="98547" y="127000"/>
                  <a:pt x="127000" y="98547"/>
                  <a:pt x="127000" y="63500"/>
                </a:cubicBezTo>
                <a:cubicBezTo>
                  <a:pt x="127000" y="28453"/>
                  <a:pt x="98547" y="0"/>
                  <a:pt x="63500" y="0"/>
                </a:cubicBezTo>
                <a:cubicBezTo>
                  <a:pt x="28453" y="0"/>
                  <a:pt x="0" y="28453"/>
                  <a:pt x="0" y="63500"/>
                </a:cubicBezTo>
                <a:cubicBezTo>
                  <a:pt x="0" y="98547"/>
                  <a:pt x="28453" y="127000"/>
                  <a:pt x="63500" y="127000"/>
                </a:cubicBezTo>
                <a:close/>
                <a:moveTo>
                  <a:pt x="84435" y="52760"/>
                </a:moveTo>
                <a:lnTo>
                  <a:pt x="64591" y="84510"/>
                </a:lnTo>
                <a:cubicBezTo>
                  <a:pt x="63550" y="86171"/>
                  <a:pt x="61764" y="87213"/>
                  <a:pt x="59804" y="87313"/>
                </a:cubicBezTo>
                <a:cubicBezTo>
                  <a:pt x="57845" y="87412"/>
                  <a:pt x="55959" y="86519"/>
                  <a:pt x="54794" y="84931"/>
                </a:cubicBezTo>
                <a:lnTo>
                  <a:pt x="42887" y="69056"/>
                </a:lnTo>
                <a:cubicBezTo>
                  <a:pt x="40903" y="66427"/>
                  <a:pt x="41449" y="62706"/>
                  <a:pt x="44078" y="60722"/>
                </a:cubicBezTo>
                <a:cubicBezTo>
                  <a:pt x="46707" y="58737"/>
                  <a:pt x="50428" y="59283"/>
                  <a:pt x="52412" y="61913"/>
                </a:cubicBezTo>
                <a:lnTo>
                  <a:pt x="59110" y="70842"/>
                </a:lnTo>
                <a:lnTo>
                  <a:pt x="74340" y="46459"/>
                </a:lnTo>
                <a:cubicBezTo>
                  <a:pt x="76076" y="43681"/>
                  <a:pt x="79747" y="42813"/>
                  <a:pt x="82550" y="44574"/>
                </a:cubicBezTo>
                <a:cubicBezTo>
                  <a:pt x="85353" y="46335"/>
                  <a:pt x="86196" y="49981"/>
                  <a:pt x="84435" y="52784"/>
                </a:cubicBezTo>
                <a:close/>
              </a:path>
            </a:pathLst>
          </a:custGeom>
          <a:solidFill>
            <a:srgbClr val="E07A5F"/>
          </a:solidFill>
          <a:ln/>
        </p:spPr>
      </p:sp>
      <p:sp>
        <p:nvSpPr>
          <p:cNvPr id="12" name="Text 10"/>
          <p:cNvSpPr/>
          <p:nvPr/>
        </p:nvSpPr>
        <p:spPr>
          <a:xfrm>
            <a:off x="831850" y="4197348"/>
            <a:ext cx="3349625" cy="190500"/>
          </a:xfrm>
          <a:prstGeom prst="rect">
            <a:avLst/>
          </a:prstGeom>
          <a:noFill/>
          <a:ln/>
        </p:spPr>
        <p:txBody>
          <a:bodyPr wrap="square" lIns="0" tIns="0" rIns="0" bIns="0" rtlCol="0" anchor="ctr"/>
          <a:lstStyle/>
          <a:p>
            <a:pPr>
              <a:lnSpc>
                <a:spcPct val="130000"/>
              </a:lnSpc>
            </a:pPr>
            <a:r>
              <a:rPr lang="en-US" sz="1000" b="1" dirty="0">
                <a:solidFill>
                  <a:srgbClr val="EDF2F4"/>
                </a:solidFill>
                <a:latin typeface="MiSans" pitchFamily="34" charset="0"/>
                <a:ea typeface="MiSans" pitchFamily="34" charset="-122"/>
                <a:cs typeface="MiSans" pitchFamily="34" charset="-120"/>
              </a:rPr>
              <a:t>Uso libre:</a:t>
            </a:r>
            <a:pPr>
              <a:lnSpc>
                <a:spcPct val="130000"/>
              </a:lnSpc>
            </a:pPr>
            <a:r>
              <a:rPr lang="en-US" sz="1000" dirty="0">
                <a:solidFill>
                  <a:srgbClr val="8D99AE"/>
                </a:solidFill>
                <a:latin typeface="MiSans" pitchFamily="34" charset="0"/>
                <a:ea typeface="MiSans" pitchFamily="34" charset="-122"/>
                <a:cs typeface="MiSans" pitchFamily="34" charset="-120"/>
              </a:rPr>
              <a:t> Ejecutar el programa para cualquier propósito</a:t>
            </a:r>
            <a:endParaRPr lang="en-US" sz="1600" dirty="0"/>
          </a:p>
        </p:txBody>
      </p:sp>
      <p:sp>
        <p:nvSpPr>
          <p:cNvPr id="13" name="Shape 11"/>
          <p:cNvSpPr/>
          <p:nvPr/>
        </p:nvSpPr>
        <p:spPr>
          <a:xfrm>
            <a:off x="625475" y="4483098"/>
            <a:ext cx="127000" cy="127000"/>
          </a:xfrm>
          <a:custGeom>
            <a:avLst/>
            <a:gdLst/>
            <a:ahLst/>
            <a:cxnLst/>
            <a:rect l="l" t="t" r="r" b="b"/>
            <a:pathLst>
              <a:path w="127000" h="127000">
                <a:moveTo>
                  <a:pt x="63500" y="127000"/>
                </a:moveTo>
                <a:cubicBezTo>
                  <a:pt x="98547" y="127000"/>
                  <a:pt x="127000" y="98547"/>
                  <a:pt x="127000" y="63500"/>
                </a:cubicBezTo>
                <a:cubicBezTo>
                  <a:pt x="127000" y="28453"/>
                  <a:pt x="98547" y="0"/>
                  <a:pt x="63500" y="0"/>
                </a:cubicBezTo>
                <a:cubicBezTo>
                  <a:pt x="28453" y="0"/>
                  <a:pt x="0" y="28453"/>
                  <a:pt x="0" y="63500"/>
                </a:cubicBezTo>
                <a:cubicBezTo>
                  <a:pt x="0" y="98547"/>
                  <a:pt x="28453" y="127000"/>
                  <a:pt x="63500" y="127000"/>
                </a:cubicBezTo>
                <a:close/>
                <a:moveTo>
                  <a:pt x="84435" y="52760"/>
                </a:moveTo>
                <a:lnTo>
                  <a:pt x="64591" y="84510"/>
                </a:lnTo>
                <a:cubicBezTo>
                  <a:pt x="63550" y="86171"/>
                  <a:pt x="61764" y="87213"/>
                  <a:pt x="59804" y="87313"/>
                </a:cubicBezTo>
                <a:cubicBezTo>
                  <a:pt x="57845" y="87412"/>
                  <a:pt x="55959" y="86519"/>
                  <a:pt x="54794" y="84931"/>
                </a:cubicBezTo>
                <a:lnTo>
                  <a:pt x="42887" y="69056"/>
                </a:lnTo>
                <a:cubicBezTo>
                  <a:pt x="40903" y="66427"/>
                  <a:pt x="41449" y="62706"/>
                  <a:pt x="44078" y="60722"/>
                </a:cubicBezTo>
                <a:cubicBezTo>
                  <a:pt x="46707" y="58737"/>
                  <a:pt x="50428" y="59283"/>
                  <a:pt x="52412" y="61913"/>
                </a:cubicBezTo>
                <a:lnTo>
                  <a:pt x="59110" y="70842"/>
                </a:lnTo>
                <a:lnTo>
                  <a:pt x="74340" y="46459"/>
                </a:lnTo>
                <a:cubicBezTo>
                  <a:pt x="76076" y="43681"/>
                  <a:pt x="79747" y="42813"/>
                  <a:pt x="82550" y="44574"/>
                </a:cubicBezTo>
                <a:cubicBezTo>
                  <a:pt x="85353" y="46335"/>
                  <a:pt x="86196" y="49981"/>
                  <a:pt x="84435" y="52784"/>
                </a:cubicBezTo>
                <a:close/>
              </a:path>
            </a:pathLst>
          </a:custGeom>
          <a:solidFill>
            <a:srgbClr val="E07A5F"/>
          </a:solidFill>
          <a:ln/>
        </p:spPr>
      </p:sp>
      <p:sp>
        <p:nvSpPr>
          <p:cNvPr id="14" name="Text 12"/>
          <p:cNvSpPr/>
          <p:nvPr/>
        </p:nvSpPr>
        <p:spPr>
          <a:xfrm>
            <a:off x="831850" y="4451348"/>
            <a:ext cx="3532188" cy="190500"/>
          </a:xfrm>
          <a:prstGeom prst="rect">
            <a:avLst/>
          </a:prstGeom>
          <a:noFill/>
          <a:ln/>
        </p:spPr>
        <p:txBody>
          <a:bodyPr wrap="square" lIns="0" tIns="0" rIns="0" bIns="0" rtlCol="0" anchor="ctr"/>
          <a:lstStyle/>
          <a:p>
            <a:pPr>
              <a:lnSpc>
                <a:spcPct val="130000"/>
              </a:lnSpc>
            </a:pPr>
            <a:r>
              <a:rPr lang="en-US" sz="1000" b="1" dirty="0">
                <a:solidFill>
                  <a:srgbClr val="EDF2F4"/>
                </a:solidFill>
                <a:latin typeface="MiSans" pitchFamily="34" charset="0"/>
                <a:ea typeface="MiSans" pitchFamily="34" charset="-122"/>
                <a:cs typeface="MiSans" pitchFamily="34" charset="-120"/>
              </a:rPr>
              <a:t>Estudio:</a:t>
            </a:r>
            <a:pPr>
              <a:lnSpc>
                <a:spcPct val="130000"/>
              </a:lnSpc>
            </a:pPr>
            <a:r>
              <a:rPr lang="en-US" sz="1000" dirty="0">
                <a:solidFill>
                  <a:srgbClr val="8D99AE"/>
                </a:solidFill>
                <a:latin typeface="MiSans" pitchFamily="34" charset="0"/>
                <a:ea typeface="MiSans" pitchFamily="34" charset="-122"/>
                <a:cs typeface="MiSans" pitchFamily="34" charset="-120"/>
              </a:rPr>
              <a:t> Acceso al código fuente para aprender y modificar</a:t>
            </a:r>
            <a:endParaRPr lang="en-US" sz="1600" dirty="0"/>
          </a:p>
        </p:txBody>
      </p:sp>
      <p:sp>
        <p:nvSpPr>
          <p:cNvPr id="15" name="Shape 13"/>
          <p:cNvSpPr/>
          <p:nvPr/>
        </p:nvSpPr>
        <p:spPr>
          <a:xfrm>
            <a:off x="625475" y="4737098"/>
            <a:ext cx="127000" cy="127000"/>
          </a:xfrm>
          <a:custGeom>
            <a:avLst/>
            <a:gdLst/>
            <a:ahLst/>
            <a:cxnLst/>
            <a:rect l="l" t="t" r="r" b="b"/>
            <a:pathLst>
              <a:path w="127000" h="127000">
                <a:moveTo>
                  <a:pt x="63500" y="127000"/>
                </a:moveTo>
                <a:cubicBezTo>
                  <a:pt x="98547" y="127000"/>
                  <a:pt x="127000" y="98547"/>
                  <a:pt x="127000" y="63500"/>
                </a:cubicBezTo>
                <a:cubicBezTo>
                  <a:pt x="127000" y="28453"/>
                  <a:pt x="98547" y="0"/>
                  <a:pt x="63500" y="0"/>
                </a:cubicBezTo>
                <a:cubicBezTo>
                  <a:pt x="28453" y="0"/>
                  <a:pt x="0" y="28453"/>
                  <a:pt x="0" y="63500"/>
                </a:cubicBezTo>
                <a:cubicBezTo>
                  <a:pt x="0" y="98547"/>
                  <a:pt x="28453" y="127000"/>
                  <a:pt x="63500" y="127000"/>
                </a:cubicBezTo>
                <a:close/>
                <a:moveTo>
                  <a:pt x="84435" y="52760"/>
                </a:moveTo>
                <a:lnTo>
                  <a:pt x="64591" y="84510"/>
                </a:lnTo>
                <a:cubicBezTo>
                  <a:pt x="63550" y="86171"/>
                  <a:pt x="61764" y="87213"/>
                  <a:pt x="59804" y="87313"/>
                </a:cubicBezTo>
                <a:cubicBezTo>
                  <a:pt x="57845" y="87412"/>
                  <a:pt x="55959" y="86519"/>
                  <a:pt x="54794" y="84931"/>
                </a:cubicBezTo>
                <a:lnTo>
                  <a:pt x="42887" y="69056"/>
                </a:lnTo>
                <a:cubicBezTo>
                  <a:pt x="40903" y="66427"/>
                  <a:pt x="41449" y="62706"/>
                  <a:pt x="44078" y="60722"/>
                </a:cubicBezTo>
                <a:cubicBezTo>
                  <a:pt x="46707" y="58737"/>
                  <a:pt x="50428" y="59283"/>
                  <a:pt x="52412" y="61913"/>
                </a:cubicBezTo>
                <a:lnTo>
                  <a:pt x="59110" y="70842"/>
                </a:lnTo>
                <a:lnTo>
                  <a:pt x="74340" y="46459"/>
                </a:lnTo>
                <a:cubicBezTo>
                  <a:pt x="76076" y="43681"/>
                  <a:pt x="79747" y="42813"/>
                  <a:pt x="82550" y="44574"/>
                </a:cubicBezTo>
                <a:cubicBezTo>
                  <a:pt x="85353" y="46335"/>
                  <a:pt x="86196" y="49981"/>
                  <a:pt x="84435" y="52784"/>
                </a:cubicBezTo>
                <a:close/>
              </a:path>
            </a:pathLst>
          </a:custGeom>
          <a:solidFill>
            <a:srgbClr val="E07A5F"/>
          </a:solidFill>
          <a:ln/>
        </p:spPr>
      </p:sp>
      <p:sp>
        <p:nvSpPr>
          <p:cNvPr id="16" name="Text 14"/>
          <p:cNvSpPr/>
          <p:nvPr/>
        </p:nvSpPr>
        <p:spPr>
          <a:xfrm>
            <a:off x="831850" y="4705348"/>
            <a:ext cx="2587625" cy="190500"/>
          </a:xfrm>
          <a:prstGeom prst="rect">
            <a:avLst/>
          </a:prstGeom>
          <a:noFill/>
          <a:ln/>
        </p:spPr>
        <p:txBody>
          <a:bodyPr wrap="square" lIns="0" tIns="0" rIns="0" bIns="0" rtlCol="0" anchor="ctr"/>
          <a:lstStyle/>
          <a:p>
            <a:pPr>
              <a:lnSpc>
                <a:spcPct val="130000"/>
              </a:lnSpc>
            </a:pPr>
            <a:r>
              <a:rPr lang="en-US" sz="1000" b="1" dirty="0">
                <a:solidFill>
                  <a:srgbClr val="EDF2F4"/>
                </a:solidFill>
                <a:latin typeface="MiSans" pitchFamily="34" charset="0"/>
                <a:ea typeface="MiSans" pitchFamily="34" charset="-122"/>
                <a:cs typeface="MiSans" pitchFamily="34" charset="-120"/>
              </a:rPr>
              <a:t>Redistribución:</a:t>
            </a:r>
            <a:pPr>
              <a:lnSpc>
                <a:spcPct val="130000"/>
              </a:lnSpc>
            </a:pPr>
            <a:r>
              <a:rPr lang="en-US" sz="1000" dirty="0">
                <a:solidFill>
                  <a:srgbClr val="8D99AE"/>
                </a:solidFill>
                <a:latin typeface="MiSans" pitchFamily="34" charset="0"/>
                <a:ea typeface="MiSans" pitchFamily="34" charset="-122"/>
                <a:cs typeface="MiSans" pitchFamily="34" charset="-120"/>
              </a:rPr>
              <a:t> Compartir copias con otros</a:t>
            </a:r>
            <a:endParaRPr lang="en-US" sz="1600" dirty="0"/>
          </a:p>
        </p:txBody>
      </p:sp>
      <p:sp>
        <p:nvSpPr>
          <p:cNvPr id="17" name="Shape 15"/>
          <p:cNvSpPr/>
          <p:nvPr/>
        </p:nvSpPr>
        <p:spPr>
          <a:xfrm>
            <a:off x="625475" y="4991098"/>
            <a:ext cx="127000" cy="127000"/>
          </a:xfrm>
          <a:custGeom>
            <a:avLst/>
            <a:gdLst/>
            <a:ahLst/>
            <a:cxnLst/>
            <a:rect l="l" t="t" r="r" b="b"/>
            <a:pathLst>
              <a:path w="127000" h="127000">
                <a:moveTo>
                  <a:pt x="63500" y="127000"/>
                </a:moveTo>
                <a:cubicBezTo>
                  <a:pt x="98547" y="127000"/>
                  <a:pt x="127000" y="98547"/>
                  <a:pt x="127000" y="63500"/>
                </a:cubicBezTo>
                <a:cubicBezTo>
                  <a:pt x="127000" y="28453"/>
                  <a:pt x="98547" y="0"/>
                  <a:pt x="63500" y="0"/>
                </a:cubicBezTo>
                <a:cubicBezTo>
                  <a:pt x="28453" y="0"/>
                  <a:pt x="0" y="28453"/>
                  <a:pt x="0" y="63500"/>
                </a:cubicBezTo>
                <a:cubicBezTo>
                  <a:pt x="0" y="98547"/>
                  <a:pt x="28453" y="127000"/>
                  <a:pt x="63500" y="127000"/>
                </a:cubicBezTo>
                <a:close/>
                <a:moveTo>
                  <a:pt x="84435" y="52760"/>
                </a:moveTo>
                <a:lnTo>
                  <a:pt x="64591" y="84510"/>
                </a:lnTo>
                <a:cubicBezTo>
                  <a:pt x="63550" y="86171"/>
                  <a:pt x="61764" y="87213"/>
                  <a:pt x="59804" y="87313"/>
                </a:cubicBezTo>
                <a:cubicBezTo>
                  <a:pt x="57845" y="87412"/>
                  <a:pt x="55959" y="86519"/>
                  <a:pt x="54794" y="84931"/>
                </a:cubicBezTo>
                <a:lnTo>
                  <a:pt x="42887" y="69056"/>
                </a:lnTo>
                <a:cubicBezTo>
                  <a:pt x="40903" y="66427"/>
                  <a:pt x="41449" y="62706"/>
                  <a:pt x="44078" y="60722"/>
                </a:cubicBezTo>
                <a:cubicBezTo>
                  <a:pt x="46707" y="58737"/>
                  <a:pt x="50428" y="59283"/>
                  <a:pt x="52412" y="61913"/>
                </a:cubicBezTo>
                <a:lnTo>
                  <a:pt x="59110" y="70842"/>
                </a:lnTo>
                <a:lnTo>
                  <a:pt x="74340" y="46459"/>
                </a:lnTo>
                <a:cubicBezTo>
                  <a:pt x="76076" y="43681"/>
                  <a:pt x="79747" y="42813"/>
                  <a:pt x="82550" y="44574"/>
                </a:cubicBezTo>
                <a:cubicBezTo>
                  <a:pt x="85353" y="46335"/>
                  <a:pt x="86196" y="49981"/>
                  <a:pt x="84435" y="52784"/>
                </a:cubicBezTo>
                <a:close/>
              </a:path>
            </a:pathLst>
          </a:custGeom>
          <a:solidFill>
            <a:srgbClr val="E07A5F"/>
          </a:solidFill>
          <a:ln/>
        </p:spPr>
      </p:sp>
      <p:sp>
        <p:nvSpPr>
          <p:cNvPr id="18" name="Text 16"/>
          <p:cNvSpPr/>
          <p:nvPr/>
        </p:nvSpPr>
        <p:spPr>
          <a:xfrm>
            <a:off x="831850" y="4959348"/>
            <a:ext cx="3436938" cy="190500"/>
          </a:xfrm>
          <a:prstGeom prst="rect">
            <a:avLst/>
          </a:prstGeom>
          <a:noFill/>
          <a:ln/>
        </p:spPr>
        <p:txBody>
          <a:bodyPr wrap="square" lIns="0" tIns="0" rIns="0" bIns="0" rtlCol="0" anchor="ctr"/>
          <a:lstStyle/>
          <a:p>
            <a:pPr>
              <a:lnSpc>
                <a:spcPct val="130000"/>
              </a:lnSpc>
            </a:pPr>
            <a:r>
              <a:rPr lang="en-US" sz="1000" b="1" dirty="0">
                <a:solidFill>
                  <a:srgbClr val="EDF2F4"/>
                </a:solidFill>
                <a:latin typeface="MiSans" pitchFamily="34" charset="0"/>
                <a:ea typeface="MiSans" pitchFamily="34" charset="-122"/>
                <a:cs typeface="MiSans" pitchFamily="34" charset="-120"/>
              </a:rPr>
              <a:t>Mejoras públicas:</a:t>
            </a:r>
            <a:pPr>
              <a:lnSpc>
                <a:spcPct val="130000"/>
              </a:lnSpc>
            </a:pPr>
            <a:r>
              <a:rPr lang="en-US" sz="1000" dirty="0">
                <a:solidFill>
                  <a:srgbClr val="8D99AE"/>
                </a:solidFill>
                <a:latin typeface="MiSans" pitchFamily="34" charset="0"/>
                <a:ea typeface="MiSans" pitchFamily="34" charset="-122"/>
                <a:cs typeface="MiSans" pitchFamily="34" charset="-120"/>
              </a:rPr>
              <a:t> Versiones modificadas deben ser libres</a:t>
            </a:r>
            <a:endParaRPr lang="en-US" sz="1600" dirty="0"/>
          </a:p>
        </p:txBody>
      </p:sp>
      <p:sp>
        <p:nvSpPr>
          <p:cNvPr id="19" name="Shape 17"/>
          <p:cNvSpPr/>
          <p:nvPr/>
        </p:nvSpPr>
        <p:spPr>
          <a:xfrm>
            <a:off x="333375" y="5568951"/>
            <a:ext cx="5683250" cy="762000"/>
          </a:xfrm>
          <a:custGeom>
            <a:avLst/>
            <a:gdLst/>
            <a:ahLst/>
            <a:cxnLst/>
            <a:rect l="l" t="t" r="r" b="b"/>
            <a:pathLst>
              <a:path w="5683250" h="762000">
                <a:moveTo>
                  <a:pt x="31750" y="0"/>
                </a:moveTo>
                <a:lnTo>
                  <a:pt x="5619753" y="0"/>
                </a:lnTo>
                <a:cubicBezTo>
                  <a:pt x="5654821" y="0"/>
                  <a:pt x="5683250" y="28429"/>
                  <a:pt x="5683250" y="63497"/>
                </a:cubicBezTo>
                <a:lnTo>
                  <a:pt x="5683250" y="698503"/>
                </a:lnTo>
                <a:cubicBezTo>
                  <a:pt x="5683250" y="733571"/>
                  <a:pt x="5654821" y="762000"/>
                  <a:pt x="5619753" y="762000"/>
                </a:cubicBezTo>
                <a:lnTo>
                  <a:pt x="31750" y="762000"/>
                </a:lnTo>
                <a:cubicBezTo>
                  <a:pt x="14215" y="762000"/>
                  <a:pt x="0" y="747785"/>
                  <a:pt x="0" y="730250"/>
                </a:cubicBezTo>
                <a:lnTo>
                  <a:pt x="0" y="31750"/>
                </a:lnTo>
                <a:cubicBezTo>
                  <a:pt x="0" y="14227"/>
                  <a:pt x="14227" y="0"/>
                  <a:pt x="31750" y="0"/>
                </a:cubicBezTo>
                <a:close/>
              </a:path>
            </a:pathLst>
          </a:custGeom>
          <a:solidFill>
            <a:srgbClr val="4A5C6A">
              <a:alpha val="20000"/>
            </a:srgbClr>
          </a:solidFill>
          <a:ln/>
        </p:spPr>
      </p:sp>
      <p:sp>
        <p:nvSpPr>
          <p:cNvPr id="20" name="Shape 18"/>
          <p:cNvSpPr/>
          <p:nvPr/>
        </p:nvSpPr>
        <p:spPr>
          <a:xfrm>
            <a:off x="333375" y="5568951"/>
            <a:ext cx="31750" cy="762000"/>
          </a:xfrm>
          <a:custGeom>
            <a:avLst/>
            <a:gdLst/>
            <a:ahLst/>
            <a:cxnLst/>
            <a:rect l="l" t="t" r="r" b="b"/>
            <a:pathLst>
              <a:path w="31750" h="762000">
                <a:moveTo>
                  <a:pt x="31750" y="0"/>
                </a:moveTo>
                <a:lnTo>
                  <a:pt x="31750" y="0"/>
                </a:lnTo>
                <a:lnTo>
                  <a:pt x="31750" y="762000"/>
                </a:lnTo>
                <a:lnTo>
                  <a:pt x="31750" y="762000"/>
                </a:lnTo>
                <a:cubicBezTo>
                  <a:pt x="14227" y="762000"/>
                  <a:pt x="0" y="747773"/>
                  <a:pt x="0" y="730250"/>
                </a:cubicBezTo>
                <a:lnTo>
                  <a:pt x="0" y="31750"/>
                </a:lnTo>
                <a:cubicBezTo>
                  <a:pt x="0" y="14227"/>
                  <a:pt x="14227" y="0"/>
                  <a:pt x="31750" y="0"/>
                </a:cubicBezTo>
                <a:close/>
              </a:path>
            </a:pathLst>
          </a:custGeom>
          <a:solidFill>
            <a:srgbClr val="8D99AE"/>
          </a:solidFill>
          <a:ln/>
        </p:spPr>
      </p:sp>
      <p:sp>
        <p:nvSpPr>
          <p:cNvPr id="21" name="Shape 19"/>
          <p:cNvSpPr/>
          <p:nvPr/>
        </p:nvSpPr>
        <p:spPr>
          <a:xfrm>
            <a:off x="466328" y="5870576"/>
            <a:ext cx="178594" cy="158750"/>
          </a:xfrm>
          <a:custGeom>
            <a:avLst/>
            <a:gdLst/>
            <a:ahLst/>
            <a:cxnLst/>
            <a:rect l="l" t="t" r="r" b="b"/>
            <a:pathLst>
              <a:path w="178594" h="158750">
                <a:moveTo>
                  <a:pt x="130070" y="29766"/>
                </a:moveTo>
                <a:cubicBezTo>
                  <a:pt x="124923" y="29766"/>
                  <a:pt x="119931" y="31161"/>
                  <a:pt x="115559" y="33703"/>
                </a:cubicBezTo>
                <a:cubicBezTo>
                  <a:pt x="110660" y="28742"/>
                  <a:pt x="104955" y="24588"/>
                  <a:pt x="98661" y="21456"/>
                </a:cubicBezTo>
                <a:cubicBezTo>
                  <a:pt x="107404" y="14015"/>
                  <a:pt x="118535" y="9922"/>
                  <a:pt x="130070" y="9922"/>
                </a:cubicBezTo>
                <a:cubicBezTo>
                  <a:pt x="156859" y="9922"/>
                  <a:pt x="178594" y="31626"/>
                  <a:pt x="178594" y="58446"/>
                </a:cubicBezTo>
                <a:cubicBezTo>
                  <a:pt x="178594" y="71313"/>
                  <a:pt x="173478" y="83654"/>
                  <a:pt x="164393" y="92739"/>
                </a:cubicBezTo>
                <a:lnTo>
                  <a:pt x="142348" y="114784"/>
                </a:lnTo>
                <a:cubicBezTo>
                  <a:pt x="133263" y="123868"/>
                  <a:pt x="120923" y="128984"/>
                  <a:pt x="108055" y="128984"/>
                </a:cubicBezTo>
                <a:cubicBezTo>
                  <a:pt x="81266" y="128984"/>
                  <a:pt x="59531" y="107280"/>
                  <a:pt x="59531" y="80460"/>
                </a:cubicBezTo>
                <a:cubicBezTo>
                  <a:pt x="59531" y="79995"/>
                  <a:pt x="59531" y="79530"/>
                  <a:pt x="59562" y="79065"/>
                </a:cubicBezTo>
                <a:cubicBezTo>
                  <a:pt x="59717" y="73577"/>
                  <a:pt x="64275" y="69267"/>
                  <a:pt x="69763" y="69422"/>
                </a:cubicBezTo>
                <a:cubicBezTo>
                  <a:pt x="75251" y="69577"/>
                  <a:pt x="79561" y="74135"/>
                  <a:pt x="79406" y="79623"/>
                </a:cubicBezTo>
                <a:cubicBezTo>
                  <a:pt x="79406" y="79902"/>
                  <a:pt x="79406" y="80181"/>
                  <a:pt x="79406" y="80429"/>
                </a:cubicBezTo>
                <a:cubicBezTo>
                  <a:pt x="79406" y="96273"/>
                  <a:pt x="92242" y="109110"/>
                  <a:pt x="108086" y="109110"/>
                </a:cubicBezTo>
                <a:cubicBezTo>
                  <a:pt x="115683" y="109110"/>
                  <a:pt x="122969" y="106102"/>
                  <a:pt x="128364" y="100707"/>
                </a:cubicBezTo>
                <a:lnTo>
                  <a:pt x="150409" y="78662"/>
                </a:lnTo>
                <a:cubicBezTo>
                  <a:pt x="155773" y="73298"/>
                  <a:pt x="158812" y="65980"/>
                  <a:pt x="158812" y="58384"/>
                </a:cubicBezTo>
                <a:cubicBezTo>
                  <a:pt x="158812" y="42540"/>
                  <a:pt x="145976" y="29704"/>
                  <a:pt x="130132" y="29704"/>
                </a:cubicBezTo>
                <a:close/>
                <a:moveTo>
                  <a:pt x="85328" y="53733"/>
                </a:moveTo>
                <a:cubicBezTo>
                  <a:pt x="84739" y="53485"/>
                  <a:pt x="84150" y="53144"/>
                  <a:pt x="83623" y="52772"/>
                </a:cubicBezTo>
                <a:cubicBezTo>
                  <a:pt x="79716" y="50757"/>
                  <a:pt x="75251" y="49609"/>
                  <a:pt x="70569" y="49609"/>
                </a:cubicBezTo>
                <a:cubicBezTo>
                  <a:pt x="62973" y="49609"/>
                  <a:pt x="55687" y="52617"/>
                  <a:pt x="50292" y="58012"/>
                </a:cubicBezTo>
                <a:lnTo>
                  <a:pt x="28246" y="80057"/>
                </a:lnTo>
                <a:cubicBezTo>
                  <a:pt x="22882" y="85421"/>
                  <a:pt x="19844" y="92739"/>
                  <a:pt x="19844" y="100335"/>
                </a:cubicBezTo>
                <a:cubicBezTo>
                  <a:pt x="19844" y="116179"/>
                  <a:pt x="32680" y="129015"/>
                  <a:pt x="48524" y="129015"/>
                </a:cubicBezTo>
                <a:cubicBezTo>
                  <a:pt x="53640" y="129015"/>
                  <a:pt x="58632" y="127651"/>
                  <a:pt x="63004" y="125109"/>
                </a:cubicBezTo>
                <a:cubicBezTo>
                  <a:pt x="67903" y="130070"/>
                  <a:pt x="73608" y="134224"/>
                  <a:pt x="79933" y="137356"/>
                </a:cubicBezTo>
                <a:cubicBezTo>
                  <a:pt x="71189" y="144766"/>
                  <a:pt x="60089" y="148890"/>
                  <a:pt x="48524" y="148890"/>
                </a:cubicBezTo>
                <a:cubicBezTo>
                  <a:pt x="21735" y="148890"/>
                  <a:pt x="0" y="127186"/>
                  <a:pt x="0" y="100366"/>
                </a:cubicBezTo>
                <a:cubicBezTo>
                  <a:pt x="0" y="87499"/>
                  <a:pt x="5116" y="75158"/>
                  <a:pt x="14201" y="66073"/>
                </a:cubicBezTo>
                <a:lnTo>
                  <a:pt x="36246" y="44028"/>
                </a:lnTo>
                <a:cubicBezTo>
                  <a:pt x="45331" y="34944"/>
                  <a:pt x="57671" y="29828"/>
                  <a:pt x="70538" y="29828"/>
                </a:cubicBezTo>
                <a:cubicBezTo>
                  <a:pt x="97389" y="29828"/>
                  <a:pt x="119062" y="51718"/>
                  <a:pt x="119062" y="78476"/>
                </a:cubicBezTo>
                <a:cubicBezTo>
                  <a:pt x="119062" y="78879"/>
                  <a:pt x="119062" y="79282"/>
                  <a:pt x="119062" y="79685"/>
                </a:cubicBezTo>
                <a:cubicBezTo>
                  <a:pt x="118938" y="85173"/>
                  <a:pt x="114381" y="89483"/>
                  <a:pt x="108893" y="89359"/>
                </a:cubicBezTo>
                <a:cubicBezTo>
                  <a:pt x="103405" y="89235"/>
                  <a:pt x="99095" y="84677"/>
                  <a:pt x="99219" y="79189"/>
                </a:cubicBezTo>
                <a:cubicBezTo>
                  <a:pt x="99219" y="78941"/>
                  <a:pt x="99219" y="78724"/>
                  <a:pt x="99219" y="78476"/>
                </a:cubicBezTo>
                <a:cubicBezTo>
                  <a:pt x="99219" y="68027"/>
                  <a:pt x="93638" y="58849"/>
                  <a:pt x="85328" y="53795"/>
                </a:cubicBezTo>
                <a:close/>
              </a:path>
            </a:pathLst>
          </a:custGeom>
          <a:solidFill>
            <a:srgbClr val="8D99AE"/>
          </a:solidFill>
          <a:ln/>
        </p:spPr>
      </p:sp>
      <p:sp>
        <p:nvSpPr>
          <p:cNvPr id="22" name="Text 20"/>
          <p:cNvSpPr/>
          <p:nvPr/>
        </p:nvSpPr>
        <p:spPr>
          <a:xfrm>
            <a:off x="731970" y="5695951"/>
            <a:ext cx="5222875" cy="190500"/>
          </a:xfrm>
          <a:prstGeom prst="rect">
            <a:avLst/>
          </a:prstGeom>
          <a:noFill/>
          <a:ln/>
        </p:spPr>
        <p:txBody>
          <a:bodyPr wrap="square" lIns="0" tIns="0" rIns="0" bIns="0" rtlCol="0" anchor="ctr"/>
          <a:lstStyle/>
          <a:p>
            <a:pPr>
              <a:lnSpc>
                <a:spcPct val="130000"/>
              </a:lnSpc>
            </a:pPr>
            <a:r>
              <a:rPr lang="en-US" sz="1000" b="1" dirty="0">
                <a:solidFill>
                  <a:srgbClr val="EDF2F4"/>
                </a:solidFill>
                <a:latin typeface="MiSans" pitchFamily="34" charset="0"/>
                <a:ea typeface="MiSans" pitchFamily="34" charset="-122"/>
                <a:cs typeface="MiSans" pitchFamily="34" charset="-120"/>
              </a:rPr>
              <a:t>Copyleft</a:t>
            </a:r>
            <a:endParaRPr lang="en-US" sz="1600" dirty="0"/>
          </a:p>
        </p:txBody>
      </p:sp>
      <p:sp>
        <p:nvSpPr>
          <p:cNvPr id="23" name="Text 21"/>
          <p:cNvSpPr/>
          <p:nvPr/>
        </p:nvSpPr>
        <p:spPr>
          <a:xfrm>
            <a:off x="731970" y="5886451"/>
            <a:ext cx="5214938" cy="317500"/>
          </a:xfrm>
          <a:prstGeom prst="rect">
            <a:avLst/>
          </a:prstGeom>
          <a:noFill/>
          <a:ln/>
        </p:spPr>
        <p:txBody>
          <a:bodyPr wrap="square" lIns="0" tIns="0" rIns="0" bIns="0" rtlCol="0" anchor="ctr"/>
          <a:lstStyle/>
          <a:p>
            <a:pPr>
              <a:lnSpc>
                <a:spcPct val="120000"/>
              </a:lnSpc>
            </a:pPr>
            <a:r>
              <a:rPr lang="en-US" sz="875" dirty="0">
                <a:solidFill>
                  <a:srgbClr val="8D99AE"/>
                </a:solidFill>
                <a:latin typeface="MiSans" pitchFamily="34" charset="0"/>
                <a:ea typeface="MiSans" pitchFamily="34" charset="-122"/>
                <a:cs typeface="MiSans" pitchFamily="34" charset="-120"/>
              </a:rPr>
              <a:t>La GPL usa copyleft: cualquier trabajo derivado debe licenciarse bajo GPL, garantizando que las mejoras permanezcan libres.</a:t>
            </a:r>
            <a:endParaRPr lang="en-US" sz="1600" dirty="0"/>
          </a:p>
        </p:txBody>
      </p:sp>
      <p:sp>
        <p:nvSpPr>
          <p:cNvPr id="24" name="Shape 22"/>
          <p:cNvSpPr/>
          <p:nvPr/>
        </p:nvSpPr>
        <p:spPr>
          <a:xfrm>
            <a:off x="6175375" y="1047750"/>
            <a:ext cx="5699125" cy="4508500"/>
          </a:xfrm>
          <a:custGeom>
            <a:avLst/>
            <a:gdLst/>
            <a:ahLst/>
            <a:cxnLst/>
            <a:rect l="l" t="t" r="r" b="b"/>
            <a:pathLst>
              <a:path w="5699125" h="4508500">
                <a:moveTo>
                  <a:pt x="63480" y="0"/>
                </a:moveTo>
                <a:lnTo>
                  <a:pt x="5635645" y="0"/>
                </a:lnTo>
                <a:cubicBezTo>
                  <a:pt x="5670704" y="0"/>
                  <a:pt x="5699125" y="28421"/>
                  <a:pt x="5699125" y="63480"/>
                </a:cubicBezTo>
                <a:lnTo>
                  <a:pt x="5699125" y="4445020"/>
                </a:lnTo>
                <a:cubicBezTo>
                  <a:pt x="5699125" y="4480079"/>
                  <a:pt x="5670704" y="4508500"/>
                  <a:pt x="5635645" y="4508500"/>
                </a:cubicBezTo>
                <a:lnTo>
                  <a:pt x="63480" y="4508500"/>
                </a:lnTo>
                <a:cubicBezTo>
                  <a:pt x="28421" y="4508500"/>
                  <a:pt x="0" y="4480079"/>
                  <a:pt x="0" y="4445020"/>
                </a:cubicBezTo>
                <a:lnTo>
                  <a:pt x="0" y="63480"/>
                </a:lnTo>
                <a:cubicBezTo>
                  <a:pt x="0" y="28444"/>
                  <a:pt x="28444" y="0"/>
                  <a:pt x="63480" y="0"/>
                </a:cubicBezTo>
                <a:close/>
              </a:path>
            </a:pathLst>
          </a:custGeom>
          <a:solidFill>
            <a:srgbClr val="4A5C6A">
              <a:alpha val="30196"/>
            </a:srgbClr>
          </a:solidFill>
          <a:ln/>
        </p:spPr>
      </p:sp>
      <p:sp>
        <p:nvSpPr>
          <p:cNvPr id="25" name="Shape 23"/>
          <p:cNvSpPr/>
          <p:nvPr/>
        </p:nvSpPr>
        <p:spPr>
          <a:xfrm>
            <a:off x="6353969" y="1238250"/>
            <a:ext cx="158750" cy="158750"/>
          </a:xfrm>
          <a:custGeom>
            <a:avLst/>
            <a:gdLst/>
            <a:ahLst/>
            <a:cxnLst/>
            <a:rect l="l" t="t" r="r" b="b"/>
            <a:pathLst>
              <a:path w="158750" h="158750">
                <a:moveTo>
                  <a:pt x="79375" y="158750"/>
                </a:moveTo>
                <a:cubicBezTo>
                  <a:pt x="123183" y="158750"/>
                  <a:pt x="158750" y="123183"/>
                  <a:pt x="158750" y="79375"/>
                </a:cubicBezTo>
                <a:cubicBezTo>
                  <a:pt x="158750" y="35567"/>
                  <a:pt x="123183" y="0"/>
                  <a:pt x="79375" y="0"/>
                </a:cubicBezTo>
                <a:cubicBezTo>
                  <a:pt x="35567" y="0"/>
                  <a:pt x="0" y="35567"/>
                  <a:pt x="0" y="79375"/>
                </a:cubicBezTo>
                <a:cubicBezTo>
                  <a:pt x="0" y="123183"/>
                  <a:pt x="35567" y="158750"/>
                  <a:pt x="79375" y="158750"/>
                </a:cubicBezTo>
                <a:close/>
                <a:moveTo>
                  <a:pt x="79375" y="54570"/>
                </a:moveTo>
                <a:cubicBezTo>
                  <a:pt x="73887" y="54570"/>
                  <a:pt x="69453" y="59004"/>
                  <a:pt x="69453" y="64492"/>
                </a:cubicBezTo>
                <a:cubicBezTo>
                  <a:pt x="69453" y="68616"/>
                  <a:pt x="66135" y="71934"/>
                  <a:pt x="62012" y="71934"/>
                </a:cubicBezTo>
                <a:cubicBezTo>
                  <a:pt x="57888" y="71934"/>
                  <a:pt x="54570" y="68616"/>
                  <a:pt x="54570" y="64492"/>
                </a:cubicBezTo>
                <a:cubicBezTo>
                  <a:pt x="54570" y="50788"/>
                  <a:pt x="65670" y="39688"/>
                  <a:pt x="79375" y="39688"/>
                </a:cubicBezTo>
                <a:cubicBezTo>
                  <a:pt x="93080" y="39688"/>
                  <a:pt x="104180" y="50788"/>
                  <a:pt x="104180" y="64492"/>
                </a:cubicBezTo>
                <a:cubicBezTo>
                  <a:pt x="104180" y="79127"/>
                  <a:pt x="93018" y="85328"/>
                  <a:pt x="86816" y="87592"/>
                </a:cubicBezTo>
                <a:lnTo>
                  <a:pt x="86816" y="88770"/>
                </a:lnTo>
                <a:cubicBezTo>
                  <a:pt x="86816" y="92894"/>
                  <a:pt x="83499" y="96211"/>
                  <a:pt x="79375" y="96211"/>
                </a:cubicBezTo>
                <a:cubicBezTo>
                  <a:pt x="75251" y="96211"/>
                  <a:pt x="71934" y="92894"/>
                  <a:pt x="71934" y="88770"/>
                </a:cubicBezTo>
                <a:lnTo>
                  <a:pt x="71934" y="86258"/>
                </a:lnTo>
                <a:cubicBezTo>
                  <a:pt x="71934" y="79902"/>
                  <a:pt x="76522" y="75344"/>
                  <a:pt x="81266" y="73794"/>
                </a:cubicBezTo>
                <a:cubicBezTo>
                  <a:pt x="83251" y="73143"/>
                  <a:pt x="85359" y="72089"/>
                  <a:pt x="86909" y="70600"/>
                </a:cubicBezTo>
                <a:cubicBezTo>
                  <a:pt x="88243" y="69298"/>
                  <a:pt x="89297" y="67500"/>
                  <a:pt x="89297" y="64523"/>
                </a:cubicBezTo>
                <a:cubicBezTo>
                  <a:pt x="89297" y="59035"/>
                  <a:pt x="84863" y="54601"/>
                  <a:pt x="79375" y="54601"/>
                </a:cubicBezTo>
                <a:close/>
                <a:moveTo>
                  <a:pt x="69453" y="114102"/>
                </a:moveTo>
                <a:cubicBezTo>
                  <a:pt x="69453" y="108626"/>
                  <a:pt x="73899" y="104180"/>
                  <a:pt x="79375" y="104180"/>
                </a:cubicBezTo>
                <a:cubicBezTo>
                  <a:pt x="84851" y="104180"/>
                  <a:pt x="89297" y="108626"/>
                  <a:pt x="89297" y="114102"/>
                </a:cubicBezTo>
                <a:cubicBezTo>
                  <a:pt x="89297" y="119578"/>
                  <a:pt x="84851" y="124023"/>
                  <a:pt x="79375" y="124023"/>
                </a:cubicBezTo>
                <a:cubicBezTo>
                  <a:pt x="73899" y="124023"/>
                  <a:pt x="69453" y="119578"/>
                  <a:pt x="69453" y="114102"/>
                </a:cubicBezTo>
                <a:close/>
              </a:path>
            </a:pathLst>
          </a:custGeom>
          <a:solidFill>
            <a:srgbClr val="E07A5F"/>
          </a:solidFill>
          <a:ln/>
        </p:spPr>
      </p:sp>
      <p:sp>
        <p:nvSpPr>
          <p:cNvPr id="26" name="Text 24"/>
          <p:cNvSpPr/>
          <p:nvPr/>
        </p:nvSpPr>
        <p:spPr>
          <a:xfrm>
            <a:off x="6532563" y="1206500"/>
            <a:ext cx="5262563" cy="222250"/>
          </a:xfrm>
          <a:prstGeom prst="rect">
            <a:avLst/>
          </a:prstGeom>
          <a:noFill/>
          <a:ln/>
        </p:spPr>
        <p:txBody>
          <a:bodyPr wrap="square" lIns="0" tIns="0" rIns="0" bIns="0" rtlCol="0" anchor="ctr"/>
          <a:lstStyle/>
          <a:p>
            <a:pPr>
              <a:lnSpc>
                <a:spcPct val="120000"/>
              </a:lnSpc>
            </a:pPr>
            <a:r>
              <a:rPr lang="en-US" sz="1250" b="1" dirty="0">
                <a:solidFill>
                  <a:srgbClr val="EDF2F4"/>
                </a:solidFill>
                <a:latin typeface="MiSans" pitchFamily="34" charset="0"/>
                <a:ea typeface="MiSans" pitchFamily="34" charset="-122"/>
                <a:cs typeface="MiSans" pitchFamily="34" charset="-120"/>
              </a:rPr>
              <a:t>¿Qué papel jugaron Richard Stallman y GNU?</a:t>
            </a:r>
            <a:endParaRPr lang="en-US" sz="1600" dirty="0"/>
          </a:p>
        </p:txBody>
      </p:sp>
      <p:sp>
        <p:nvSpPr>
          <p:cNvPr id="27" name="Shape 25"/>
          <p:cNvSpPr/>
          <p:nvPr/>
        </p:nvSpPr>
        <p:spPr>
          <a:xfrm>
            <a:off x="6334125" y="1555750"/>
            <a:ext cx="5381625" cy="889000"/>
          </a:xfrm>
          <a:custGeom>
            <a:avLst/>
            <a:gdLst/>
            <a:ahLst/>
            <a:cxnLst/>
            <a:rect l="l" t="t" r="r" b="b"/>
            <a:pathLst>
              <a:path w="5381625" h="889000">
                <a:moveTo>
                  <a:pt x="63501" y="0"/>
                </a:moveTo>
                <a:lnTo>
                  <a:pt x="5318124" y="0"/>
                </a:lnTo>
                <a:cubicBezTo>
                  <a:pt x="5353195" y="0"/>
                  <a:pt x="5381625" y="28430"/>
                  <a:pt x="5381625" y="63501"/>
                </a:cubicBezTo>
                <a:lnTo>
                  <a:pt x="5381625" y="825499"/>
                </a:lnTo>
                <a:cubicBezTo>
                  <a:pt x="5381625" y="860570"/>
                  <a:pt x="5353195" y="889000"/>
                  <a:pt x="5318124" y="889000"/>
                </a:cubicBezTo>
                <a:lnTo>
                  <a:pt x="63501" y="889000"/>
                </a:lnTo>
                <a:cubicBezTo>
                  <a:pt x="28430" y="889000"/>
                  <a:pt x="0" y="860570"/>
                  <a:pt x="0" y="825499"/>
                </a:cubicBezTo>
                <a:lnTo>
                  <a:pt x="0" y="63501"/>
                </a:lnTo>
                <a:cubicBezTo>
                  <a:pt x="0" y="28454"/>
                  <a:pt x="28454" y="0"/>
                  <a:pt x="63501" y="0"/>
                </a:cubicBezTo>
                <a:close/>
              </a:path>
            </a:pathLst>
          </a:custGeom>
          <a:solidFill>
            <a:srgbClr val="1A1D21">
              <a:alpha val="50196"/>
            </a:srgbClr>
          </a:solidFill>
          <a:ln/>
        </p:spPr>
      </p:sp>
      <p:sp>
        <p:nvSpPr>
          <p:cNvPr id="28" name="Text 26"/>
          <p:cNvSpPr/>
          <p:nvPr/>
        </p:nvSpPr>
        <p:spPr>
          <a:xfrm>
            <a:off x="6461125" y="1682750"/>
            <a:ext cx="5191125" cy="190500"/>
          </a:xfrm>
          <a:prstGeom prst="rect">
            <a:avLst/>
          </a:prstGeom>
          <a:noFill/>
          <a:ln/>
        </p:spPr>
        <p:txBody>
          <a:bodyPr wrap="square" lIns="0" tIns="0" rIns="0" bIns="0" rtlCol="0" anchor="ctr"/>
          <a:lstStyle/>
          <a:p>
            <a:pPr>
              <a:lnSpc>
                <a:spcPct val="130000"/>
              </a:lnSpc>
            </a:pPr>
            <a:r>
              <a:rPr lang="en-US" sz="1000" b="1" dirty="0">
                <a:solidFill>
                  <a:srgbClr val="EDF2F4"/>
                </a:solidFill>
                <a:latin typeface="MiSans" pitchFamily="34" charset="0"/>
                <a:ea typeface="MiSans" pitchFamily="34" charset="-122"/>
                <a:cs typeface="MiSans" pitchFamily="34" charset="-120"/>
              </a:rPr>
              <a:t>1. Base Filosófica</a:t>
            </a:r>
            <a:endParaRPr lang="en-US" sz="1600" dirty="0"/>
          </a:p>
        </p:txBody>
      </p:sp>
      <p:sp>
        <p:nvSpPr>
          <p:cNvPr id="29" name="Text 27"/>
          <p:cNvSpPr/>
          <p:nvPr/>
        </p:nvSpPr>
        <p:spPr>
          <a:xfrm>
            <a:off x="6461125" y="1936750"/>
            <a:ext cx="5191125" cy="381000"/>
          </a:xfrm>
          <a:prstGeom prst="rect">
            <a:avLst/>
          </a:prstGeom>
          <a:noFill/>
          <a:ln/>
        </p:spPr>
        <p:txBody>
          <a:bodyPr wrap="square" lIns="0" tIns="0" rIns="0" bIns="0" rtlCol="0" anchor="ctr"/>
          <a:lstStyle/>
          <a:p>
            <a:pPr>
              <a:lnSpc>
                <a:spcPct val="130000"/>
              </a:lnSpc>
            </a:pPr>
            <a:r>
              <a:rPr lang="en-US" sz="1000" dirty="0">
                <a:solidFill>
                  <a:srgbClr val="8D99AE"/>
                </a:solidFill>
                <a:latin typeface="MiSans" pitchFamily="34" charset="0"/>
                <a:ea typeface="MiSans" pitchFamily="34" charset="-122"/>
                <a:cs typeface="MiSans" pitchFamily="34" charset="-120"/>
              </a:rPr>
              <a:t>Establecieron la visión ética de que el software debe respetar la libertad de los usuarios, no solo ser técnicamente funcional.</a:t>
            </a:r>
            <a:endParaRPr lang="en-US" sz="1600" dirty="0"/>
          </a:p>
        </p:txBody>
      </p:sp>
      <p:sp>
        <p:nvSpPr>
          <p:cNvPr id="30" name="Shape 28"/>
          <p:cNvSpPr/>
          <p:nvPr/>
        </p:nvSpPr>
        <p:spPr>
          <a:xfrm>
            <a:off x="6334125" y="2540000"/>
            <a:ext cx="5381625" cy="889000"/>
          </a:xfrm>
          <a:custGeom>
            <a:avLst/>
            <a:gdLst/>
            <a:ahLst/>
            <a:cxnLst/>
            <a:rect l="l" t="t" r="r" b="b"/>
            <a:pathLst>
              <a:path w="5381625" h="889000">
                <a:moveTo>
                  <a:pt x="63501" y="0"/>
                </a:moveTo>
                <a:lnTo>
                  <a:pt x="5318124" y="0"/>
                </a:lnTo>
                <a:cubicBezTo>
                  <a:pt x="5353195" y="0"/>
                  <a:pt x="5381625" y="28430"/>
                  <a:pt x="5381625" y="63501"/>
                </a:cubicBezTo>
                <a:lnTo>
                  <a:pt x="5381625" y="825499"/>
                </a:lnTo>
                <a:cubicBezTo>
                  <a:pt x="5381625" y="860570"/>
                  <a:pt x="5353195" y="889000"/>
                  <a:pt x="5318124" y="889000"/>
                </a:cubicBezTo>
                <a:lnTo>
                  <a:pt x="63501" y="889000"/>
                </a:lnTo>
                <a:cubicBezTo>
                  <a:pt x="28430" y="889000"/>
                  <a:pt x="0" y="860570"/>
                  <a:pt x="0" y="825499"/>
                </a:cubicBezTo>
                <a:lnTo>
                  <a:pt x="0" y="63501"/>
                </a:lnTo>
                <a:cubicBezTo>
                  <a:pt x="0" y="28454"/>
                  <a:pt x="28454" y="0"/>
                  <a:pt x="63501" y="0"/>
                </a:cubicBezTo>
                <a:close/>
              </a:path>
            </a:pathLst>
          </a:custGeom>
          <a:solidFill>
            <a:srgbClr val="1A1D21">
              <a:alpha val="50196"/>
            </a:srgbClr>
          </a:solidFill>
          <a:ln/>
        </p:spPr>
      </p:sp>
      <p:sp>
        <p:nvSpPr>
          <p:cNvPr id="31" name="Text 29"/>
          <p:cNvSpPr/>
          <p:nvPr/>
        </p:nvSpPr>
        <p:spPr>
          <a:xfrm>
            <a:off x="6461125" y="2667000"/>
            <a:ext cx="5191125" cy="190500"/>
          </a:xfrm>
          <a:prstGeom prst="rect">
            <a:avLst/>
          </a:prstGeom>
          <a:noFill/>
          <a:ln/>
        </p:spPr>
        <p:txBody>
          <a:bodyPr wrap="square" lIns="0" tIns="0" rIns="0" bIns="0" rtlCol="0" anchor="ctr"/>
          <a:lstStyle/>
          <a:p>
            <a:pPr>
              <a:lnSpc>
                <a:spcPct val="130000"/>
              </a:lnSpc>
            </a:pPr>
            <a:r>
              <a:rPr lang="en-US" sz="1000" b="1" dirty="0">
                <a:solidFill>
                  <a:srgbClr val="EDF2F4"/>
                </a:solidFill>
                <a:latin typeface="MiSans" pitchFamily="34" charset="0"/>
                <a:ea typeface="MiSans" pitchFamily="34" charset="-122"/>
                <a:cs typeface="MiSans" pitchFamily="34" charset="-120"/>
              </a:rPr>
              <a:t>2. Infraestructura Técnica</a:t>
            </a:r>
            <a:endParaRPr lang="en-US" sz="1600" dirty="0"/>
          </a:p>
        </p:txBody>
      </p:sp>
      <p:sp>
        <p:nvSpPr>
          <p:cNvPr id="32" name="Text 30"/>
          <p:cNvSpPr/>
          <p:nvPr/>
        </p:nvSpPr>
        <p:spPr>
          <a:xfrm>
            <a:off x="6461125" y="2921000"/>
            <a:ext cx="5191125" cy="381000"/>
          </a:xfrm>
          <a:prstGeom prst="rect">
            <a:avLst/>
          </a:prstGeom>
          <a:noFill/>
          <a:ln/>
        </p:spPr>
        <p:txBody>
          <a:bodyPr wrap="square" lIns="0" tIns="0" rIns="0" bIns="0" rtlCol="0" anchor="ctr"/>
          <a:lstStyle/>
          <a:p>
            <a:pPr>
              <a:lnSpc>
                <a:spcPct val="130000"/>
              </a:lnSpc>
            </a:pPr>
            <a:r>
              <a:rPr lang="en-US" sz="1000" dirty="0">
                <a:solidFill>
                  <a:srgbClr val="8D99AE"/>
                </a:solidFill>
                <a:latin typeface="MiSans" pitchFamily="34" charset="0"/>
                <a:ea typeface="MiSans" pitchFamily="34" charset="-122"/>
                <a:cs typeface="MiSans" pitchFamily="34" charset="-120"/>
              </a:rPr>
              <a:t>Desarrollaron compiladores, shells, editores y utilidades esenciales que forman la base de todo sistema Linux moderno.</a:t>
            </a:r>
            <a:endParaRPr lang="en-US" sz="1600" dirty="0"/>
          </a:p>
        </p:txBody>
      </p:sp>
      <p:sp>
        <p:nvSpPr>
          <p:cNvPr id="33" name="Shape 31"/>
          <p:cNvSpPr/>
          <p:nvPr/>
        </p:nvSpPr>
        <p:spPr>
          <a:xfrm>
            <a:off x="6334125" y="3524250"/>
            <a:ext cx="5381625" cy="889000"/>
          </a:xfrm>
          <a:custGeom>
            <a:avLst/>
            <a:gdLst/>
            <a:ahLst/>
            <a:cxnLst/>
            <a:rect l="l" t="t" r="r" b="b"/>
            <a:pathLst>
              <a:path w="5381625" h="889000">
                <a:moveTo>
                  <a:pt x="63501" y="0"/>
                </a:moveTo>
                <a:lnTo>
                  <a:pt x="5318124" y="0"/>
                </a:lnTo>
                <a:cubicBezTo>
                  <a:pt x="5353195" y="0"/>
                  <a:pt x="5381625" y="28430"/>
                  <a:pt x="5381625" y="63501"/>
                </a:cubicBezTo>
                <a:lnTo>
                  <a:pt x="5381625" y="825499"/>
                </a:lnTo>
                <a:cubicBezTo>
                  <a:pt x="5381625" y="860570"/>
                  <a:pt x="5353195" y="889000"/>
                  <a:pt x="5318124" y="889000"/>
                </a:cubicBezTo>
                <a:lnTo>
                  <a:pt x="63501" y="889000"/>
                </a:lnTo>
                <a:cubicBezTo>
                  <a:pt x="28430" y="889000"/>
                  <a:pt x="0" y="860570"/>
                  <a:pt x="0" y="825499"/>
                </a:cubicBezTo>
                <a:lnTo>
                  <a:pt x="0" y="63501"/>
                </a:lnTo>
                <a:cubicBezTo>
                  <a:pt x="0" y="28454"/>
                  <a:pt x="28454" y="0"/>
                  <a:pt x="63501" y="0"/>
                </a:cubicBezTo>
                <a:close/>
              </a:path>
            </a:pathLst>
          </a:custGeom>
          <a:solidFill>
            <a:srgbClr val="1A1D21">
              <a:alpha val="50196"/>
            </a:srgbClr>
          </a:solidFill>
          <a:ln/>
        </p:spPr>
      </p:sp>
      <p:sp>
        <p:nvSpPr>
          <p:cNvPr id="34" name="Text 32"/>
          <p:cNvSpPr/>
          <p:nvPr/>
        </p:nvSpPr>
        <p:spPr>
          <a:xfrm>
            <a:off x="6461125" y="3651250"/>
            <a:ext cx="5191125" cy="190500"/>
          </a:xfrm>
          <a:prstGeom prst="rect">
            <a:avLst/>
          </a:prstGeom>
          <a:noFill/>
          <a:ln/>
        </p:spPr>
        <p:txBody>
          <a:bodyPr wrap="square" lIns="0" tIns="0" rIns="0" bIns="0" rtlCol="0" anchor="ctr"/>
          <a:lstStyle/>
          <a:p>
            <a:pPr>
              <a:lnSpc>
                <a:spcPct val="130000"/>
              </a:lnSpc>
            </a:pPr>
            <a:r>
              <a:rPr lang="en-US" sz="1000" b="1" dirty="0">
                <a:solidFill>
                  <a:srgbClr val="EDF2F4"/>
                </a:solidFill>
                <a:latin typeface="MiSans" pitchFamily="34" charset="0"/>
                <a:ea typeface="MiSans" pitchFamily="34" charset="-122"/>
                <a:cs typeface="MiSans" pitchFamily="34" charset="-120"/>
              </a:rPr>
              <a:t>3. Protección Legal</a:t>
            </a:r>
            <a:endParaRPr lang="en-US" sz="1600" dirty="0"/>
          </a:p>
        </p:txBody>
      </p:sp>
      <p:sp>
        <p:nvSpPr>
          <p:cNvPr id="35" name="Text 33"/>
          <p:cNvSpPr/>
          <p:nvPr/>
        </p:nvSpPr>
        <p:spPr>
          <a:xfrm>
            <a:off x="6461125" y="3905250"/>
            <a:ext cx="5191125" cy="381000"/>
          </a:xfrm>
          <a:prstGeom prst="rect">
            <a:avLst/>
          </a:prstGeom>
          <a:noFill/>
          <a:ln/>
        </p:spPr>
        <p:txBody>
          <a:bodyPr wrap="square" lIns="0" tIns="0" rIns="0" bIns="0" rtlCol="0" anchor="ctr"/>
          <a:lstStyle/>
          <a:p>
            <a:pPr>
              <a:lnSpc>
                <a:spcPct val="130000"/>
              </a:lnSpc>
            </a:pPr>
            <a:r>
              <a:rPr lang="en-US" sz="1000" dirty="0">
                <a:solidFill>
                  <a:srgbClr val="8D99AE"/>
                </a:solidFill>
                <a:latin typeface="MiSans" pitchFamily="34" charset="0"/>
                <a:ea typeface="MiSans" pitchFamily="34" charset="-122"/>
                <a:cs typeface="MiSans" pitchFamily="34" charset="-120"/>
              </a:rPr>
              <a:t>La GPL asegura que Linux y sus derivados permanezcan libres, impidiendo que sean apropiados por empresas de forma propietaria.</a:t>
            </a:r>
            <a:endParaRPr lang="en-US" sz="1600" dirty="0"/>
          </a:p>
        </p:txBody>
      </p:sp>
      <p:sp>
        <p:nvSpPr>
          <p:cNvPr id="36" name="Shape 34"/>
          <p:cNvSpPr/>
          <p:nvPr/>
        </p:nvSpPr>
        <p:spPr>
          <a:xfrm>
            <a:off x="6334125" y="4508500"/>
            <a:ext cx="5381625" cy="889000"/>
          </a:xfrm>
          <a:custGeom>
            <a:avLst/>
            <a:gdLst/>
            <a:ahLst/>
            <a:cxnLst/>
            <a:rect l="l" t="t" r="r" b="b"/>
            <a:pathLst>
              <a:path w="5381625" h="889000">
                <a:moveTo>
                  <a:pt x="63501" y="0"/>
                </a:moveTo>
                <a:lnTo>
                  <a:pt x="5318124" y="0"/>
                </a:lnTo>
                <a:cubicBezTo>
                  <a:pt x="5353195" y="0"/>
                  <a:pt x="5381625" y="28430"/>
                  <a:pt x="5381625" y="63501"/>
                </a:cubicBezTo>
                <a:lnTo>
                  <a:pt x="5381625" y="825499"/>
                </a:lnTo>
                <a:cubicBezTo>
                  <a:pt x="5381625" y="860570"/>
                  <a:pt x="5353195" y="889000"/>
                  <a:pt x="5318124" y="889000"/>
                </a:cubicBezTo>
                <a:lnTo>
                  <a:pt x="63501" y="889000"/>
                </a:lnTo>
                <a:cubicBezTo>
                  <a:pt x="28430" y="889000"/>
                  <a:pt x="0" y="860570"/>
                  <a:pt x="0" y="825499"/>
                </a:cubicBezTo>
                <a:lnTo>
                  <a:pt x="0" y="63501"/>
                </a:lnTo>
                <a:cubicBezTo>
                  <a:pt x="0" y="28454"/>
                  <a:pt x="28454" y="0"/>
                  <a:pt x="63501" y="0"/>
                </a:cubicBezTo>
                <a:close/>
              </a:path>
            </a:pathLst>
          </a:custGeom>
          <a:solidFill>
            <a:srgbClr val="1A1D21">
              <a:alpha val="50196"/>
            </a:srgbClr>
          </a:solidFill>
          <a:ln/>
        </p:spPr>
      </p:sp>
      <p:sp>
        <p:nvSpPr>
          <p:cNvPr id="37" name="Text 35"/>
          <p:cNvSpPr/>
          <p:nvPr/>
        </p:nvSpPr>
        <p:spPr>
          <a:xfrm>
            <a:off x="6461125" y="4635500"/>
            <a:ext cx="5191125" cy="190500"/>
          </a:xfrm>
          <a:prstGeom prst="rect">
            <a:avLst/>
          </a:prstGeom>
          <a:noFill/>
          <a:ln/>
        </p:spPr>
        <p:txBody>
          <a:bodyPr wrap="square" lIns="0" tIns="0" rIns="0" bIns="0" rtlCol="0" anchor="ctr"/>
          <a:lstStyle/>
          <a:p>
            <a:pPr>
              <a:lnSpc>
                <a:spcPct val="130000"/>
              </a:lnSpc>
            </a:pPr>
            <a:r>
              <a:rPr lang="en-US" sz="1000" b="1" dirty="0">
                <a:solidFill>
                  <a:srgbClr val="EDF2F4"/>
                </a:solidFill>
                <a:latin typeface="MiSans" pitchFamily="34" charset="0"/>
                <a:ea typeface="MiSans" pitchFamily="34" charset="-122"/>
                <a:cs typeface="MiSans" pitchFamily="34" charset="-120"/>
              </a:rPr>
              <a:t>4. Comunidad Organizada</a:t>
            </a:r>
            <a:endParaRPr lang="en-US" sz="1600" dirty="0"/>
          </a:p>
        </p:txBody>
      </p:sp>
      <p:sp>
        <p:nvSpPr>
          <p:cNvPr id="38" name="Text 36"/>
          <p:cNvSpPr/>
          <p:nvPr/>
        </p:nvSpPr>
        <p:spPr>
          <a:xfrm>
            <a:off x="6461125" y="4889500"/>
            <a:ext cx="5191125" cy="381000"/>
          </a:xfrm>
          <a:prstGeom prst="rect">
            <a:avLst/>
          </a:prstGeom>
          <a:noFill/>
          <a:ln/>
        </p:spPr>
        <p:txBody>
          <a:bodyPr wrap="square" lIns="0" tIns="0" rIns="0" bIns="0" rtlCol="0" anchor="ctr"/>
          <a:lstStyle/>
          <a:p>
            <a:pPr>
              <a:lnSpc>
                <a:spcPct val="130000"/>
              </a:lnSpc>
            </a:pPr>
            <a:r>
              <a:rPr lang="en-US" sz="1000" dirty="0">
                <a:solidFill>
                  <a:srgbClr val="8D99AE"/>
                </a:solidFill>
                <a:latin typeface="MiSans" pitchFamily="34" charset="0"/>
                <a:ea typeface="MiSans" pitchFamily="34" charset="-122"/>
                <a:cs typeface="MiSans" pitchFamily="34" charset="-120"/>
              </a:rPr>
              <a:t>La FSF coordinó esfuerzos globales, creando una red de desarrolladores comprometidos con el software libre.</a:t>
            </a:r>
            <a:endParaRPr lang="en-US" sz="1600" dirty="0"/>
          </a:p>
        </p:txBody>
      </p:sp>
      <p:sp>
        <p:nvSpPr>
          <p:cNvPr id="39" name="Shape 37"/>
          <p:cNvSpPr/>
          <p:nvPr/>
        </p:nvSpPr>
        <p:spPr>
          <a:xfrm>
            <a:off x="6178550" y="5686425"/>
            <a:ext cx="5689600" cy="641350"/>
          </a:xfrm>
          <a:custGeom>
            <a:avLst/>
            <a:gdLst/>
            <a:ahLst/>
            <a:cxnLst/>
            <a:rect l="l" t="t" r="r" b="b"/>
            <a:pathLst>
              <a:path w="5689600" h="641350">
                <a:moveTo>
                  <a:pt x="63500" y="0"/>
                </a:moveTo>
                <a:lnTo>
                  <a:pt x="5626100" y="0"/>
                </a:lnTo>
                <a:cubicBezTo>
                  <a:pt x="5661170" y="0"/>
                  <a:pt x="5689600" y="28430"/>
                  <a:pt x="5689600" y="63500"/>
                </a:cubicBezTo>
                <a:lnTo>
                  <a:pt x="5689600" y="577850"/>
                </a:lnTo>
                <a:cubicBezTo>
                  <a:pt x="5689600" y="612920"/>
                  <a:pt x="5661170" y="641350"/>
                  <a:pt x="5626100" y="641350"/>
                </a:cubicBezTo>
                <a:lnTo>
                  <a:pt x="63500" y="641350"/>
                </a:lnTo>
                <a:cubicBezTo>
                  <a:pt x="28430" y="641350"/>
                  <a:pt x="0" y="612920"/>
                  <a:pt x="0" y="577850"/>
                </a:cubicBezTo>
                <a:lnTo>
                  <a:pt x="0" y="63500"/>
                </a:lnTo>
                <a:cubicBezTo>
                  <a:pt x="0" y="28430"/>
                  <a:pt x="28430" y="0"/>
                  <a:pt x="63500" y="0"/>
                </a:cubicBezTo>
                <a:close/>
              </a:path>
            </a:pathLst>
          </a:custGeom>
          <a:solidFill>
            <a:srgbClr val="E07A5F">
              <a:alpha val="10196"/>
            </a:srgbClr>
          </a:solidFill>
          <a:ln w="10160">
            <a:solidFill>
              <a:srgbClr val="E07A5F">
                <a:alpha val="30196"/>
              </a:srgbClr>
            </a:solidFill>
            <a:prstDash val="solid"/>
          </a:ln>
        </p:spPr>
      </p:sp>
      <p:sp>
        <p:nvSpPr>
          <p:cNvPr id="40" name="Shape 38"/>
          <p:cNvSpPr/>
          <p:nvPr/>
        </p:nvSpPr>
        <p:spPr>
          <a:xfrm>
            <a:off x="6320631" y="5927723"/>
            <a:ext cx="158750" cy="158750"/>
          </a:xfrm>
          <a:custGeom>
            <a:avLst/>
            <a:gdLst/>
            <a:ahLst/>
            <a:cxnLst/>
            <a:rect l="l" t="t" r="r" b="b"/>
            <a:pathLst>
              <a:path w="158750" h="158750">
                <a:moveTo>
                  <a:pt x="79375" y="158750"/>
                </a:moveTo>
                <a:cubicBezTo>
                  <a:pt x="123183" y="158750"/>
                  <a:pt x="158750" y="123183"/>
                  <a:pt x="158750" y="79375"/>
                </a:cubicBezTo>
                <a:cubicBezTo>
                  <a:pt x="158750" y="35567"/>
                  <a:pt x="123183" y="0"/>
                  <a:pt x="79375" y="0"/>
                </a:cubicBezTo>
                <a:cubicBezTo>
                  <a:pt x="35567" y="0"/>
                  <a:pt x="0" y="35567"/>
                  <a:pt x="0" y="79375"/>
                </a:cubicBezTo>
                <a:cubicBezTo>
                  <a:pt x="0" y="123183"/>
                  <a:pt x="35567" y="158750"/>
                  <a:pt x="79375" y="158750"/>
                </a:cubicBezTo>
                <a:close/>
                <a:moveTo>
                  <a:pt x="69453" y="49609"/>
                </a:moveTo>
                <a:cubicBezTo>
                  <a:pt x="69453" y="44133"/>
                  <a:pt x="73899" y="39688"/>
                  <a:pt x="79375" y="39688"/>
                </a:cubicBezTo>
                <a:cubicBezTo>
                  <a:pt x="84851" y="39688"/>
                  <a:pt x="89297" y="44133"/>
                  <a:pt x="89297" y="49609"/>
                </a:cubicBezTo>
                <a:cubicBezTo>
                  <a:pt x="89297" y="55085"/>
                  <a:pt x="84851" y="59531"/>
                  <a:pt x="79375" y="59531"/>
                </a:cubicBezTo>
                <a:cubicBezTo>
                  <a:pt x="73899" y="59531"/>
                  <a:pt x="69453" y="55085"/>
                  <a:pt x="69453" y="49609"/>
                </a:cubicBezTo>
                <a:close/>
                <a:moveTo>
                  <a:pt x="66973" y="69453"/>
                </a:moveTo>
                <a:lnTo>
                  <a:pt x="81855" y="69453"/>
                </a:lnTo>
                <a:cubicBezTo>
                  <a:pt x="85979" y="69453"/>
                  <a:pt x="89297" y="72771"/>
                  <a:pt x="89297" y="76895"/>
                </a:cubicBezTo>
                <a:lnTo>
                  <a:pt x="89297" y="104180"/>
                </a:lnTo>
                <a:lnTo>
                  <a:pt x="91777" y="104180"/>
                </a:lnTo>
                <a:cubicBezTo>
                  <a:pt x="95901" y="104180"/>
                  <a:pt x="99219" y="107497"/>
                  <a:pt x="99219" y="111621"/>
                </a:cubicBezTo>
                <a:cubicBezTo>
                  <a:pt x="99219" y="115745"/>
                  <a:pt x="95901" y="119062"/>
                  <a:pt x="91777" y="119062"/>
                </a:cubicBezTo>
                <a:lnTo>
                  <a:pt x="66973" y="119062"/>
                </a:lnTo>
                <a:cubicBezTo>
                  <a:pt x="62849" y="119062"/>
                  <a:pt x="59531" y="115745"/>
                  <a:pt x="59531" y="111621"/>
                </a:cubicBezTo>
                <a:cubicBezTo>
                  <a:pt x="59531" y="107497"/>
                  <a:pt x="62849" y="104180"/>
                  <a:pt x="66973" y="104180"/>
                </a:cubicBezTo>
                <a:lnTo>
                  <a:pt x="74414" y="104180"/>
                </a:lnTo>
                <a:lnTo>
                  <a:pt x="74414" y="84336"/>
                </a:lnTo>
                <a:lnTo>
                  <a:pt x="66973" y="84336"/>
                </a:lnTo>
                <a:cubicBezTo>
                  <a:pt x="62849" y="84336"/>
                  <a:pt x="59531" y="81018"/>
                  <a:pt x="59531" y="76895"/>
                </a:cubicBezTo>
                <a:cubicBezTo>
                  <a:pt x="59531" y="72771"/>
                  <a:pt x="62849" y="69453"/>
                  <a:pt x="66973" y="69453"/>
                </a:cubicBezTo>
                <a:close/>
              </a:path>
            </a:pathLst>
          </a:custGeom>
          <a:solidFill>
            <a:srgbClr val="E07A5F"/>
          </a:solidFill>
          <a:ln/>
        </p:spPr>
      </p:sp>
      <p:sp>
        <p:nvSpPr>
          <p:cNvPr id="41" name="Text 39"/>
          <p:cNvSpPr/>
          <p:nvPr/>
        </p:nvSpPr>
        <p:spPr>
          <a:xfrm>
            <a:off x="6586934" y="5816598"/>
            <a:ext cx="5214938" cy="381000"/>
          </a:xfrm>
          <a:prstGeom prst="rect">
            <a:avLst/>
          </a:prstGeom>
          <a:noFill/>
          <a:ln/>
        </p:spPr>
        <p:txBody>
          <a:bodyPr wrap="square" lIns="0" tIns="0" rIns="0" bIns="0" rtlCol="0" anchor="ctr"/>
          <a:lstStyle/>
          <a:p>
            <a:pPr>
              <a:lnSpc>
                <a:spcPct val="130000"/>
              </a:lnSpc>
            </a:pPr>
            <a:r>
              <a:rPr lang="en-US" sz="1000" b="1" dirty="0">
                <a:solidFill>
                  <a:srgbClr val="EDF2F4"/>
                </a:solidFill>
                <a:latin typeface="MiSans" pitchFamily="34" charset="0"/>
                <a:ea typeface="MiSans" pitchFamily="34" charset="-122"/>
                <a:cs typeface="MiSans" pitchFamily="34" charset="-120"/>
              </a:rPr>
              <a:t>Linux adoptó GPL v2.0</a:t>
            </a:r>
            <a:pPr>
              <a:lnSpc>
                <a:spcPct val="130000"/>
              </a:lnSpc>
            </a:pPr>
            <a:r>
              <a:rPr lang="en-US" sz="1000" dirty="0">
                <a:solidFill>
                  <a:srgbClr val="EDF2F4"/>
                </a:solidFill>
                <a:latin typeface="MiSans" pitchFamily="34" charset="0"/>
                <a:ea typeface="MiSans" pitchFamily="34" charset="-122"/>
                <a:cs typeface="MiSans" pitchFamily="34" charset="-120"/>
              </a:rPr>
              <a:t>, permitiendo su expansión colaborativa sin temor a apropiación privada.</a:t>
            </a:r>
            <a:endParaRPr lang="en-US" sz="1600" dirty="0"/>
          </a:p>
        </p:txBody>
      </p:sp>
      <p:sp>
        <p:nvSpPr>
          <p:cNvPr id="42" name="Shape 40"/>
          <p:cNvSpPr/>
          <p:nvPr/>
        </p:nvSpPr>
        <p:spPr>
          <a:xfrm>
            <a:off x="317500" y="6457951"/>
            <a:ext cx="11557000" cy="635000"/>
          </a:xfrm>
          <a:custGeom>
            <a:avLst/>
            <a:gdLst/>
            <a:ahLst/>
            <a:cxnLst/>
            <a:rect l="l" t="t" r="r" b="b"/>
            <a:pathLst>
              <a:path w="11557000" h="635000">
                <a:moveTo>
                  <a:pt x="63500" y="0"/>
                </a:moveTo>
                <a:lnTo>
                  <a:pt x="11493500" y="0"/>
                </a:lnTo>
                <a:cubicBezTo>
                  <a:pt x="11528547" y="0"/>
                  <a:pt x="11557000" y="28453"/>
                  <a:pt x="11557000" y="63500"/>
                </a:cubicBezTo>
                <a:lnTo>
                  <a:pt x="11557000" y="571500"/>
                </a:lnTo>
                <a:cubicBezTo>
                  <a:pt x="11557000" y="606547"/>
                  <a:pt x="11528547" y="635000"/>
                  <a:pt x="11493500" y="635000"/>
                </a:cubicBezTo>
                <a:lnTo>
                  <a:pt x="63500" y="635000"/>
                </a:lnTo>
                <a:cubicBezTo>
                  <a:pt x="28453" y="635000"/>
                  <a:pt x="0" y="606547"/>
                  <a:pt x="0" y="571500"/>
                </a:cubicBezTo>
                <a:lnTo>
                  <a:pt x="0" y="63500"/>
                </a:lnTo>
                <a:cubicBezTo>
                  <a:pt x="0" y="28453"/>
                  <a:pt x="28453" y="0"/>
                  <a:pt x="63500" y="0"/>
                </a:cubicBezTo>
                <a:close/>
              </a:path>
            </a:pathLst>
          </a:custGeom>
          <a:solidFill>
            <a:srgbClr val="4A5C6A">
              <a:alpha val="20000"/>
            </a:srgbClr>
          </a:solidFill>
          <a:ln/>
        </p:spPr>
      </p:sp>
      <p:sp>
        <p:nvSpPr>
          <p:cNvPr id="43" name="Shape 41"/>
          <p:cNvSpPr/>
          <p:nvPr/>
        </p:nvSpPr>
        <p:spPr>
          <a:xfrm>
            <a:off x="488156" y="6680201"/>
            <a:ext cx="142875" cy="190500"/>
          </a:xfrm>
          <a:custGeom>
            <a:avLst/>
            <a:gdLst/>
            <a:ahLst/>
            <a:cxnLst/>
            <a:rect l="l" t="t" r="r" b="b"/>
            <a:pathLst>
              <a:path w="142875" h="190500">
                <a:moveTo>
                  <a:pt x="108979" y="142875"/>
                </a:moveTo>
                <a:cubicBezTo>
                  <a:pt x="111696" y="134578"/>
                  <a:pt x="117128" y="127062"/>
                  <a:pt x="123267" y="120588"/>
                </a:cubicBezTo>
                <a:cubicBezTo>
                  <a:pt x="135434" y="107789"/>
                  <a:pt x="142875" y="90488"/>
                  <a:pt x="142875" y="71438"/>
                </a:cubicBezTo>
                <a:cubicBezTo>
                  <a:pt x="142875" y="31998"/>
                  <a:pt x="110877" y="0"/>
                  <a:pt x="71437" y="0"/>
                </a:cubicBezTo>
                <a:cubicBezTo>
                  <a:pt x="31998" y="0"/>
                  <a:pt x="0" y="31998"/>
                  <a:pt x="0" y="71438"/>
                </a:cubicBezTo>
                <a:cubicBezTo>
                  <a:pt x="0" y="90488"/>
                  <a:pt x="7441" y="107789"/>
                  <a:pt x="19608" y="120588"/>
                </a:cubicBezTo>
                <a:cubicBezTo>
                  <a:pt x="25747" y="127062"/>
                  <a:pt x="31217" y="134578"/>
                  <a:pt x="33896" y="142875"/>
                </a:cubicBezTo>
                <a:lnTo>
                  <a:pt x="108942" y="142875"/>
                </a:lnTo>
                <a:close/>
                <a:moveTo>
                  <a:pt x="107156" y="160734"/>
                </a:moveTo>
                <a:lnTo>
                  <a:pt x="35719" y="160734"/>
                </a:lnTo>
                <a:lnTo>
                  <a:pt x="35719" y="166688"/>
                </a:lnTo>
                <a:cubicBezTo>
                  <a:pt x="35719" y="183133"/>
                  <a:pt x="49039" y="196453"/>
                  <a:pt x="65484" y="196453"/>
                </a:cubicBezTo>
                <a:lnTo>
                  <a:pt x="77391" y="196453"/>
                </a:lnTo>
                <a:cubicBezTo>
                  <a:pt x="93836" y="196453"/>
                  <a:pt x="107156" y="183133"/>
                  <a:pt x="107156" y="166688"/>
                </a:cubicBezTo>
                <a:lnTo>
                  <a:pt x="107156" y="160734"/>
                </a:lnTo>
                <a:close/>
                <a:moveTo>
                  <a:pt x="68461" y="41672"/>
                </a:moveTo>
                <a:cubicBezTo>
                  <a:pt x="53653" y="41672"/>
                  <a:pt x="41672" y="53653"/>
                  <a:pt x="41672" y="68461"/>
                </a:cubicBezTo>
                <a:cubicBezTo>
                  <a:pt x="41672" y="73409"/>
                  <a:pt x="37691" y="77391"/>
                  <a:pt x="32742" y="77391"/>
                </a:cubicBezTo>
                <a:cubicBezTo>
                  <a:pt x="27794" y="77391"/>
                  <a:pt x="23812" y="73409"/>
                  <a:pt x="23812" y="68461"/>
                </a:cubicBezTo>
                <a:cubicBezTo>
                  <a:pt x="23812" y="43793"/>
                  <a:pt x="43793" y="23812"/>
                  <a:pt x="68461" y="23812"/>
                </a:cubicBezTo>
                <a:cubicBezTo>
                  <a:pt x="73409" y="23812"/>
                  <a:pt x="77391" y="27794"/>
                  <a:pt x="77391" y="32742"/>
                </a:cubicBezTo>
                <a:cubicBezTo>
                  <a:pt x="77391" y="37691"/>
                  <a:pt x="73409" y="41672"/>
                  <a:pt x="68461" y="41672"/>
                </a:cubicBezTo>
                <a:close/>
              </a:path>
            </a:pathLst>
          </a:custGeom>
          <a:solidFill>
            <a:srgbClr val="E07A5F"/>
          </a:solidFill>
          <a:ln/>
        </p:spPr>
      </p:sp>
      <p:sp>
        <p:nvSpPr>
          <p:cNvPr id="44" name="Text 42"/>
          <p:cNvSpPr/>
          <p:nvPr/>
        </p:nvSpPr>
        <p:spPr>
          <a:xfrm>
            <a:off x="799438" y="6584951"/>
            <a:ext cx="11009313" cy="381000"/>
          </a:xfrm>
          <a:prstGeom prst="rect">
            <a:avLst/>
          </a:prstGeom>
          <a:noFill/>
          <a:ln/>
        </p:spPr>
        <p:txBody>
          <a:bodyPr wrap="square" lIns="0" tIns="0" rIns="0" bIns="0" rtlCol="0" anchor="ctr"/>
          <a:lstStyle/>
          <a:p>
            <a:pPr>
              <a:lnSpc>
                <a:spcPct val="130000"/>
              </a:lnSpc>
            </a:pPr>
            <a:r>
              <a:rPr lang="en-US" sz="1000" b="1" dirty="0">
                <a:solidFill>
                  <a:srgbClr val="EDF2F4"/>
                </a:solidFill>
                <a:latin typeface="MiSans" pitchFamily="34" charset="0"/>
                <a:ea typeface="MiSans" pitchFamily="34" charset="-122"/>
                <a:cs typeface="MiSans" pitchFamily="34" charset="-120"/>
              </a:rPr>
              <a:t>Contribución a POSIX:</a:t>
            </a:r>
            <a:pPr>
              <a:lnSpc>
                <a:spcPct val="130000"/>
              </a:lnSpc>
            </a:pPr>
            <a:r>
              <a:rPr lang="en-US" sz="1000" dirty="0">
                <a:solidFill>
                  <a:srgbClr val="EDF2F4"/>
                </a:solidFill>
                <a:latin typeface="MiSans" pitchFamily="34" charset="0"/>
                <a:ea typeface="MiSans" pitchFamily="34" charset="-122"/>
                <a:cs typeface="MiSans" pitchFamily="34" charset="-120"/>
              </a:rPr>
              <a:t> Stallman fue quien sugirió el nombre POSIX para los estándares de interoperabilidad entre sistemas tipo UNIX, conectando el software libre con la estandarización industrial.</a:t>
            </a:r>
            <a:endParaRPr lang="en-US" sz="1600" dirty="0"/>
          </a:p>
        </p:txBody>
      </p:sp>
    </p:spTree>
  </p:cSld>
  <p:clrMapOvr>
    <a:masterClrMapping/>
  </p:clrMapOvr>
  <p:transition>
    <p:fade/>
    <p:spd val="med"/>
  </p:transition>
</p:sld>
</file>

<file path=ppt/slides/slide11.xml><?xml version="1.0" encoding="utf-8"?>
<p:sld xmlns:a="http://schemas.openxmlformats.org/drawingml/2006/main" xmlns:r="http://schemas.openxmlformats.org/officeDocument/2006/relationships" xmlns:p="http://schemas.openxmlformats.org/presentationml/2006/main">
  <p:cSld name="Slide 11">
    <p:bg>
      <p:bgPr>
        <a:solidFill>
          <a:srgbClr val="1A1D21"/>
        </a:solidFill>
      </p:bgPr>
    </p:bg>
    <p:spTree>
      <p:nvGrpSpPr>
        <p:cNvPr id="1" name=""/>
        <p:cNvGrpSpPr/>
        <p:nvPr/>
      </p:nvGrpSpPr>
      <p:grpSpPr>
        <a:xfrm>
          <a:off x="0" y="0"/>
          <a:ext cx="0" cy="0"/>
          <a:chOff x="0" y="0"/>
          <a:chExt cx="0" cy="0"/>
        </a:xfrm>
      </p:grpSpPr>
      <p:pic>
        <p:nvPicPr>
          <p:cNvPr id="2" name="Image 0" descr="https://kimi-web-img.moonshot.cn/img/cdn.britannica.com/89d30a132f93943250a4f2ba121a09527a002e58.jpg">    </p:cNvPr>
          <p:cNvPicPr>
            <a:picLocks noChangeAspect="1"/>
          </p:cNvPicPr>
          <p:nvPr/>
        </p:nvPicPr>
        <p:blipFill>
          <a:blip r:embed="rId1">
            <a:alphaModFix amt="20000"/>
          </a:blip>
          <a:srcRect l="0" r="0" t="12500" b="12500"/>
          <a:stretch/>
        </p:blipFill>
        <p:spPr>
          <a:xfrm>
            <a:off x="0" y="0"/>
            <a:ext cx="12192000" cy="6858000"/>
          </a:xfrm>
          <a:prstGeom prst="roundRect">
            <a:avLst>
              <a:gd name="adj" fmla="val 0"/>
            </a:avLst>
          </a:prstGeom>
        </p:spPr>
      </p:pic>
      <p:sp>
        <p:nvSpPr>
          <p:cNvPr id="3" name="Shape 0"/>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gradFill rotWithShape="1" flip="none">
            <a:gsLst>
              <a:gs pos="0">
                <a:srgbClr val="1A1D21"/>
              </a:gs>
              <a:gs pos="50000">
                <a:srgbClr val="1A1D21">
                  <a:alpha val="90000"/>
                </a:srgbClr>
              </a:gs>
              <a:gs pos="100000">
                <a:srgbClr val="000000">
                  <a:alpha val="0"/>
                </a:srgbClr>
              </a:gs>
            </a:gsLst>
            <a:lin ang="0" scaled="1"/>
          </a:gradFill>
          <a:ln/>
        </p:spPr>
      </p:sp>
      <p:sp>
        <p:nvSpPr>
          <p:cNvPr id="4" name="Shape 1"/>
          <p:cNvSpPr/>
          <p:nvPr/>
        </p:nvSpPr>
        <p:spPr>
          <a:xfrm>
            <a:off x="384810" y="1170148"/>
            <a:ext cx="2150745" cy="541020"/>
          </a:xfrm>
          <a:custGeom>
            <a:avLst/>
            <a:gdLst/>
            <a:ahLst/>
            <a:cxnLst/>
            <a:rect l="l" t="t" r="r" b="b"/>
            <a:pathLst>
              <a:path w="2150745" h="541020">
                <a:moveTo>
                  <a:pt x="76203" y="0"/>
                </a:moveTo>
                <a:lnTo>
                  <a:pt x="2074542" y="0"/>
                </a:lnTo>
                <a:cubicBezTo>
                  <a:pt x="2116628" y="0"/>
                  <a:pt x="2150745" y="34117"/>
                  <a:pt x="2150745" y="76203"/>
                </a:cubicBezTo>
                <a:lnTo>
                  <a:pt x="2150745" y="464817"/>
                </a:lnTo>
                <a:cubicBezTo>
                  <a:pt x="2150745" y="506903"/>
                  <a:pt x="2116628" y="541020"/>
                  <a:pt x="2074542" y="541020"/>
                </a:cubicBezTo>
                <a:lnTo>
                  <a:pt x="76203" y="541020"/>
                </a:lnTo>
                <a:cubicBezTo>
                  <a:pt x="34117" y="541020"/>
                  <a:pt x="0" y="506903"/>
                  <a:pt x="0" y="464817"/>
                </a:cubicBezTo>
                <a:lnTo>
                  <a:pt x="0" y="76203"/>
                </a:lnTo>
                <a:cubicBezTo>
                  <a:pt x="0" y="34145"/>
                  <a:pt x="34145" y="0"/>
                  <a:pt x="76203" y="0"/>
                </a:cubicBezTo>
                <a:close/>
              </a:path>
            </a:pathLst>
          </a:custGeom>
          <a:solidFill>
            <a:srgbClr val="8D99AE">
              <a:alpha val="20000"/>
            </a:srgbClr>
          </a:solidFill>
          <a:ln w="10160">
            <a:solidFill>
              <a:srgbClr val="8D99AE"/>
            </a:solidFill>
            <a:prstDash val="solid"/>
          </a:ln>
        </p:spPr>
      </p:sp>
      <p:sp>
        <p:nvSpPr>
          <p:cNvPr id="5" name="Text 2"/>
          <p:cNvSpPr/>
          <p:nvPr/>
        </p:nvSpPr>
        <p:spPr>
          <a:xfrm>
            <a:off x="617220" y="1284447"/>
            <a:ext cx="1797209" cy="312420"/>
          </a:xfrm>
          <a:prstGeom prst="rect">
            <a:avLst/>
          </a:prstGeom>
          <a:noFill/>
          <a:ln/>
        </p:spPr>
        <p:txBody>
          <a:bodyPr wrap="square" lIns="0" tIns="0" rIns="0" bIns="0" rtlCol="0" anchor="ctr"/>
          <a:lstStyle/>
          <a:p>
            <a:pPr>
              <a:lnSpc>
                <a:spcPct val="110000"/>
              </a:lnSpc>
            </a:pPr>
            <a:r>
              <a:rPr lang="en-US" sz="1800" b="1" spc="180" kern="0" dirty="0">
                <a:solidFill>
                  <a:srgbClr val="8D99AE"/>
                </a:solidFill>
                <a:latin typeface="MiSans" pitchFamily="34" charset="0"/>
                <a:ea typeface="MiSans" pitchFamily="34" charset="-122"/>
                <a:cs typeface="MiSans" pitchFamily="34" charset="-120"/>
              </a:rPr>
              <a:t>CAPÍTULO IV</a:t>
            </a:r>
            <a:endParaRPr lang="en-US" sz="1600" dirty="0"/>
          </a:p>
        </p:txBody>
      </p:sp>
      <p:sp>
        <p:nvSpPr>
          <p:cNvPr id="6" name="Text 3"/>
          <p:cNvSpPr/>
          <p:nvPr/>
        </p:nvSpPr>
        <p:spPr>
          <a:xfrm>
            <a:off x="381000" y="2019774"/>
            <a:ext cx="11772900" cy="1714500"/>
          </a:xfrm>
          <a:prstGeom prst="rect">
            <a:avLst/>
          </a:prstGeom>
          <a:noFill/>
          <a:ln/>
        </p:spPr>
        <p:txBody>
          <a:bodyPr wrap="square" lIns="0" tIns="0" rIns="0" bIns="0" rtlCol="0" anchor="ctr"/>
          <a:lstStyle/>
          <a:p>
            <a:pPr>
              <a:lnSpc>
                <a:spcPct val="100000"/>
              </a:lnSpc>
            </a:pPr>
            <a:r>
              <a:rPr lang="en-US" sz="5400" b="1" dirty="0">
                <a:solidFill>
                  <a:srgbClr val="EDF2F4"/>
                </a:solidFill>
                <a:latin typeface="MiSans" pitchFamily="34" charset="0"/>
                <a:ea typeface="MiSans" pitchFamily="34" charset="-122"/>
                <a:cs typeface="MiSans" pitchFamily="34" charset="-120"/>
              </a:rPr>
              <a:t>La Llegada de</a:t>
            </a:r>
            <a:endParaRPr lang="en-US" sz="1600" dirty="0"/>
          </a:p>
          <a:p>
            <a:pPr>
              <a:lnSpc>
                <a:spcPct val="100000"/>
              </a:lnSpc>
            </a:pPr>
            <a:r>
              <a:rPr lang="en-US" sz="5400" b="1" dirty="0">
                <a:solidFill>
                  <a:srgbClr val="8D99AE"/>
                </a:solidFill>
                <a:latin typeface="MiSans" pitchFamily="34" charset="0"/>
                <a:ea typeface="MiSans" pitchFamily="34" charset="-122"/>
                <a:cs typeface="MiSans" pitchFamily="34" charset="-120"/>
              </a:rPr>
              <a:t>Linux</a:t>
            </a:r>
            <a:endParaRPr lang="en-US" sz="1600" dirty="0"/>
          </a:p>
        </p:txBody>
      </p:sp>
      <p:sp>
        <p:nvSpPr>
          <p:cNvPr id="7" name="Text 4"/>
          <p:cNvSpPr/>
          <p:nvPr/>
        </p:nvSpPr>
        <p:spPr>
          <a:xfrm>
            <a:off x="381000" y="4039074"/>
            <a:ext cx="7458075" cy="933450"/>
          </a:xfrm>
          <a:prstGeom prst="rect">
            <a:avLst/>
          </a:prstGeom>
          <a:noFill/>
          <a:ln/>
        </p:spPr>
        <p:txBody>
          <a:bodyPr wrap="square" lIns="0" tIns="0" rIns="0" bIns="0" rtlCol="0" anchor="ctr"/>
          <a:lstStyle/>
          <a:p>
            <a:pPr>
              <a:lnSpc>
                <a:spcPct val="140000"/>
              </a:lnSpc>
            </a:pPr>
            <a:r>
              <a:rPr lang="en-US" sz="2250" dirty="0">
                <a:solidFill>
                  <a:srgbClr val="8D99AE"/>
                </a:solidFill>
                <a:latin typeface="MiSans" pitchFamily="34" charset="0"/>
                <a:ea typeface="MiSans" pitchFamily="34" charset="-122"/>
                <a:cs typeface="MiSans" pitchFamily="34" charset="-120"/>
              </a:rPr>
              <a:t>1991: Linus Torvalds y el kernel que cambió el mundo para siempre</a:t>
            </a:r>
            <a:endParaRPr lang="en-US" sz="1600" dirty="0"/>
          </a:p>
        </p:txBody>
      </p:sp>
      <p:sp>
        <p:nvSpPr>
          <p:cNvPr id="8" name="Shape 5"/>
          <p:cNvSpPr/>
          <p:nvPr/>
        </p:nvSpPr>
        <p:spPr>
          <a:xfrm>
            <a:off x="381000" y="5539262"/>
            <a:ext cx="762000" cy="38100"/>
          </a:xfrm>
          <a:custGeom>
            <a:avLst/>
            <a:gdLst/>
            <a:ahLst/>
            <a:cxnLst/>
            <a:rect l="l" t="t" r="r" b="b"/>
            <a:pathLst>
              <a:path w="762000" h="38100">
                <a:moveTo>
                  <a:pt x="0" y="0"/>
                </a:moveTo>
                <a:lnTo>
                  <a:pt x="762000" y="0"/>
                </a:lnTo>
                <a:lnTo>
                  <a:pt x="762000" y="38100"/>
                </a:lnTo>
                <a:lnTo>
                  <a:pt x="0" y="38100"/>
                </a:lnTo>
                <a:lnTo>
                  <a:pt x="0" y="0"/>
                </a:lnTo>
                <a:close/>
              </a:path>
            </a:pathLst>
          </a:custGeom>
          <a:solidFill>
            <a:srgbClr val="8D99AE"/>
          </a:solidFill>
          <a:ln/>
        </p:spPr>
      </p:sp>
      <p:sp>
        <p:nvSpPr>
          <p:cNvPr id="9" name="Text 6"/>
          <p:cNvSpPr/>
          <p:nvPr/>
        </p:nvSpPr>
        <p:spPr>
          <a:xfrm>
            <a:off x="1295400" y="5424962"/>
            <a:ext cx="4019550" cy="266700"/>
          </a:xfrm>
          <a:prstGeom prst="rect">
            <a:avLst/>
          </a:prstGeom>
          <a:noFill/>
          <a:ln/>
        </p:spPr>
        <p:txBody>
          <a:bodyPr wrap="square" lIns="0" tIns="0" rIns="0" bIns="0" rtlCol="0" anchor="ctr"/>
          <a:lstStyle/>
          <a:p>
            <a:pPr>
              <a:lnSpc>
                <a:spcPct val="120000"/>
              </a:lnSpc>
            </a:pPr>
            <a:r>
              <a:rPr lang="en-US" sz="1500" dirty="0">
                <a:solidFill>
                  <a:srgbClr val="8D99AE"/>
                </a:solidFill>
                <a:latin typeface="MiSans" pitchFamily="34" charset="0"/>
                <a:ea typeface="MiSans" pitchFamily="34" charset="-122"/>
                <a:cs typeface="MiSans" pitchFamily="34" charset="-120"/>
              </a:rPr>
              <a:t>Helsinki • Intel 386 • 25 de Agosto de 1991</a:t>
            </a:r>
            <a:endParaRPr lang="en-US" sz="1600" dirty="0"/>
          </a:p>
        </p:txBody>
      </p:sp>
    </p:spTree>
  </p:cSld>
  <p:clrMapOvr>
    <a:masterClrMapping/>
  </p:clrMapOvr>
  <p:transition>
    <p:fade/>
    <p:spd val="med"/>
  </p:transition>
</p:sld>
</file>

<file path=ppt/slides/slide12.xml><?xml version="1.0" encoding="utf-8"?>
<p:sld xmlns:a="http://schemas.openxmlformats.org/drawingml/2006/main" xmlns:r="http://schemas.openxmlformats.org/officeDocument/2006/relationships" xmlns:p="http://schemas.openxmlformats.org/presentationml/2006/main">
  <p:cSld name="Slide 12">
    <p:bg>
      <p:bgPr>
        <a:solidFill>
          <a:srgbClr val="1A1D21"/>
        </a:solidFill>
      </p:bgPr>
    </p:bg>
    <p:spTree>
      <p:nvGrpSpPr>
        <p:cNvPr id="1" name=""/>
        <p:cNvGrpSpPr/>
        <p:nvPr/>
      </p:nvGrpSpPr>
      <p:grpSpPr>
        <a:xfrm>
          <a:off x="0" y="0"/>
          <a:ext cx="0" cy="0"/>
          <a:chOff x="0" y="0"/>
          <a:chExt cx="0" cy="0"/>
        </a:xfrm>
      </p:grpSpPr>
      <p:sp>
        <p:nvSpPr>
          <p:cNvPr id="2" name="Text 0"/>
          <p:cNvSpPr/>
          <p:nvPr/>
        </p:nvSpPr>
        <p:spPr>
          <a:xfrm>
            <a:off x="340321" y="340321"/>
            <a:ext cx="11579422" cy="204193"/>
          </a:xfrm>
          <a:prstGeom prst="rect">
            <a:avLst/>
          </a:prstGeom>
          <a:noFill/>
          <a:ln/>
        </p:spPr>
        <p:txBody>
          <a:bodyPr wrap="square" lIns="0" tIns="0" rIns="0" bIns="0" rtlCol="0" anchor="ctr"/>
          <a:lstStyle/>
          <a:p>
            <a:pPr>
              <a:lnSpc>
                <a:spcPct val="130000"/>
              </a:lnSpc>
            </a:pPr>
            <a:r>
              <a:rPr lang="en-US" sz="1072" b="1" spc="107" kern="0" dirty="0">
                <a:solidFill>
                  <a:srgbClr val="8D99AE"/>
                </a:solidFill>
                <a:latin typeface="MiSans" pitchFamily="34" charset="0"/>
                <a:ea typeface="MiSans" pitchFamily="34" charset="-122"/>
                <a:cs typeface="MiSans" pitchFamily="34" charset="-120"/>
              </a:rPr>
              <a:t>1991 • HELSINKI</a:t>
            </a:r>
            <a:endParaRPr lang="en-US" sz="1600" dirty="0"/>
          </a:p>
        </p:txBody>
      </p:sp>
      <p:sp>
        <p:nvSpPr>
          <p:cNvPr id="3" name="Text 1"/>
          <p:cNvSpPr/>
          <p:nvPr/>
        </p:nvSpPr>
        <p:spPr>
          <a:xfrm>
            <a:off x="340321" y="612578"/>
            <a:ext cx="11664502" cy="340321"/>
          </a:xfrm>
          <a:prstGeom prst="rect">
            <a:avLst/>
          </a:prstGeom>
          <a:noFill/>
          <a:ln/>
        </p:spPr>
        <p:txBody>
          <a:bodyPr wrap="square" lIns="0" tIns="0" rIns="0" bIns="0" rtlCol="0" anchor="ctr"/>
          <a:lstStyle/>
          <a:p>
            <a:pPr>
              <a:lnSpc>
                <a:spcPct val="90000"/>
              </a:lnSpc>
            </a:pPr>
            <a:r>
              <a:rPr lang="en-US" sz="2412" b="1" dirty="0">
                <a:solidFill>
                  <a:srgbClr val="EDF2F4"/>
                </a:solidFill>
                <a:latin typeface="MiSans" pitchFamily="34" charset="0"/>
                <a:ea typeface="MiSans" pitchFamily="34" charset="-122"/>
                <a:cs typeface="MiSans" pitchFamily="34" charset="-120"/>
              </a:rPr>
              <a:t>Linus Torvalds y el Anuncio Histórico</a:t>
            </a:r>
            <a:endParaRPr lang="en-US" sz="1600" dirty="0"/>
          </a:p>
        </p:txBody>
      </p:sp>
      <p:sp>
        <p:nvSpPr>
          <p:cNvPr id="4" name="Shape 2"/>
          <p:cNvSpPr/>
          <p:nvPr/>
        </p:nvSpPr>
        <p:spPr>
          <a:xfrm>
            <a:off x="340321" y="1123059"/>
            <a:ext cx="5666345" cy="3216033"/>
          </a:xfrm>
          <a:custGeom>
            <a:avLst/>
            <a:gdLst/>
            <a:ahLst/>
            <a:cxnLst/>
            <a:rect l="l" t="t" r="r" b="b"/>
            <a:pathLst>
              <a:path w="5666345" h="3216033">
                <a:moveTo>
                  <a:pt x="68051" y="0"/>
                </a:moveTo>
                <a:lnTo>
                  <a:pt x="5598293" y="0"/>
                </a:lnTo>
                <a:cubicBezTo>
                  <a:pt x="5635877" y="0"/>
                  <a:pt x="5666345" y="30468"/>
                  <a:pt x="5666345" y="68051"/>
                </a:cubicBezTo>
                <a:lnTo>
                  <a:pt x="5666345" y="3147982"/>
                </a:lnTo>
                <a:cubicBezTo>
                  <a:pt x="5666345" y="3185566"/>
                  <a:pt x="5635877" y="3216033"/>
                  <a:pt x="5598293" y="3216033"/>
                </a:cubicBezTo>
                <a:lnTo>
                  <a:pt x="68051" y="3216033"/>
                </a:lnTo>
                <a:cubicBezTo>
                  <a:pt x="30468" y="3216033"/>
                  <a:pt x="0" y="3185566"/>
                  <a:pt x="0" y="3147982"/>
                </a:cubicBezTo>
                <a:lnTo>
                  <a:pt x="0" y="68051"/>
                </a:lnTo>
                <a:cubicBezTo>
                  <a:pt x="0" y="30493"/>
                  <a:pt x="30493" y="0"/>
                  <a:pt x="68051" y="0"/>
                </a:cubicBezTo>
                <a:close/>
              </a:path>
            </a:pathLst>
          </a:custGeom>
          <a:solidFill>
            <a:srgbClr val="4A5C6A">
              <a:alpha val="30196"/>
            </a:srgbClr>
          </a:solidFill>
          <a:ln/>
        </p:spPr>
      </p:sp>
      <p:pic>
        <p:nvPicPr>
          <p:cNvPr id="5" name="Image 0" descr="https://kimi-web-img.moonshot.cn/img/upload.wikimedia.org/e00f71779541e7d3448c8265c9a21dd82c1747db.jpeg">    </p:cNvPr>
          <p:cNvPicPr>
            <a:picLocks noChangeAspect="1"/>
          </p:cNvPicPr>
          <p:nvPr/>
        </p:nvPicPr>
        <p:blipFill>
          <a:blip r:embed="rId1"/>
          <a:srcRect l="0" r="0" t="13385" b="13385"/>
          <a:stretch/>
        </p:blipFill>
        <p:spPr>
          <a:xfrm>
            <a:off x="510482" y="1293220"/>
            <a:ext cx="612578" cy="612578"/>
          </a:xfrm>
          <a:prstGeom prst="roundRect">
            <a:avLst>
              <a:gd name="adj" fmla="val 50000"/>
            </a:avLst>
          </a:prstGeom>
        </p:spPr>
      </p:pic>
      <p:sp>
        <p:nvSpPr>
          <p:cNvPr id="6" name="Text 3"/>
          <p:cNvSpPr/>
          <p:nvPr/>
        </p:nvSpPr>
        <p:spPr>
          <a:xfrm>
            <a:off x="1327252" y="1395316"/>
            <a:ext cx="2288659" cy="272257"/>
          </a:xfrm>
          <a:prstGeom prst="rect">
            <a:avLst/>
          </a:prstGeom>
          <a:noFill/>
          <a:ln/>
        </p:spPr>
        <p:txBody>
          <a:bodyPr wrap="square" lIns="0" tIns="0" rIns="0" bIns="0" rtlCol="0" anchor="ctr"/>
          <a:lstStyle/>
          <a:p>
            <a:pPr>
              <a:lnSpc>
                <a:spcPct val="110000"/>
              </a:lnSpc>
            </a:pPr>
            <a:r>
              <a:rPr lang="en-US" sz="1608" b="1" dirty="0">
                <a:solidFill>
                  <a:srgbClr val="EDF2F4"/>
                </a:solidFill>
                <a:latin typeface="MiSans" pitchFamily="34" charset="0"/>
                <a:ea typeface="MiSans" pitchFamily="34" charset="-122"/>
                <a:cs typeface="MiSans" pitchFamily="34" charset="-120"/>
              </a:rPr>
              <a:t>Linus Torvalds</a:t>
            </a:r>
            <a:endParaRPr lang="en-US" sz="1600" dirty="0"/>
          </a:p>
        </p:txBody>
      </p:sp>
      <p:sp>
        <p:nvSpPr>
          <p:cNvPr id="7" name="Text 4"/>
          <p:cNvSpPr/>
          <p:nvPr/>
        </p:nvSpPr>
        <p:spPr>
          <a:xfrm>
            <a:off x="1327252" y="1667573"/>
            <a:ext cx="2254627" cy="204193"/>
          </a:xfrm>
          <a:prstGeom prst="rect">
            <a:avLst/>
          </a:prstGeom>
          <a:noFill/>
          <a:ln/>
        </p:spPr>
        <p:txBody>
          <a:bodyPr wrap="square" lIns="0" tIns="0" rIns="0" bIns="0" rtlCol="0" anchor="ctr"/>
          <a:lstStyle/>
          <a:p>
            <a:pPr>
              <a:lnSpc>
                <a:spcPct val="130000"/>
              </a:lnSpc>
            </a:pPr>
            <a:r>
              <a:rPr lang="en-US" sz="1072" dirty="0">
                <a:solidFill>
                  <a:srgbClr val="8D99AE"/>
                </a:solidFill>
                <a:latin typeface="MiSans" pitchFamily="34" charset="0"/>
                <a:ea typeface="MiSans" pitchFamily="34" charset="-122"/>
                <a:cs typeface="MiSans" pitchFamily="34" charset="-120"/>
              </a:rPr>
              <a:t>Estudiante, Universidad de Helsinki</a:t>
            </a:r>
            <a:endParaRPr lang="en-US" sz="1600" dirty="0"/>
          </a:p>
        </p:txBody>
      </p:sp>
      <p:sp>
        <p:nvSpPr>
          <p:cNvPr id="8" name="Text 5"/>
          <p:cNvSpPr/>
          <p:nvPr/>
        </p:nvSpPr>
        <p:spPr>
          <a:xfrm>
            <a:off x="510482" y="2109990"/>
            <a:ext cx="5394088" cy="952899"/>
          </a:xfrm>
          <a:prstGeom prst="rect">
            <a:avLst/>
          </a:prstGeom>
          <a:noFill/>
          <a:ln/>
        </p:spPr>
        <p:txBody>
          <a:bodyPr wrap="square" lIns="0" tIns="0" rIns="0" bIns="0" rtlCol="0" anchor="ctr"/>
          <a:lstStyle/>
          <a:p>
            <a:pPr>
              <a:lnSpc>
                <a:spcPct val="140000"/>
              </a:lnSpc>
            </a:pPr>
            <a:r>
              <a:rPr lang="en-US" sz="1072" dirty="0">
                <a:solidFill>
                  <a:srgbClr val="8D99AE"/>
                </a:solidFill>
                <a:latin typeface="MiSans" pitchFamily="34" charset="0"/>
                <a:ea typeface="MiSans" pitchFamily="34" charset="-122"/>
                <a:cs typeface="MiSans" pitchFamily="34" charset="-120"/>
              </a:rPr>
              <a:t>En 1991, mientras era estudiante, Torvalds decidió escribir su propio </a:t>
            </a:r>
            <a:pPr>
              <a:lnSpc>
                <a:spcPct val="140000"/>
              </a:lnSpc>
            </a:pPr>
            <a:r>
              <a:rPr lang="en-US" sz="1072" b="1" dirty="0">
                <a:solidFill>
                  <a:srgbClr val="8D99AE"/>
                </a:solidFill>
                <a:latin typeface="MiSans" pitchFamily="34" charset="0"/>
                <a:ea typeface="MiSans" pitchFamily="34" charset="-122"/>
                <a:cs typeface="MiSans" pitchFamily="34" charset="-120"/>
              </a:rPr>
              <a:t>kernel</a:t>
            </a:r>
            <a:pPr>
              <a:lnSpc>
                <a:spcPct val="140000"/>
              </a:lnSpc>
            </a:pPr>
            <a:r>
              <a:rPr lang="en-US" sz="1072" dirty="0">
                <a:solidFill>
                  <a:srgbClr val="8D99AE"/>
                </a:solidFill>
                <a:latin typeface="MiSans" pitchFamily="34" charset="0"/>
                <a:ea typeface="MiSans" pitchFamily="34" charset="-122"/>
                <a:cs typeface="MiSans" pitchFamily="34" charset="-120"/>
              </a:rPr>
              <a:t> para computadoras con procesador Intel 386. Su motivación surgió de la frustración con las restricciones de licencia de Minix, un sistema UNIX educativo creado por Andrew Tanenbaum.</a:t>
            </a:r>
            <a:endParaRPr lang="en-US" sz="1600" dirty="0"/>
          </a:p>
        </p:txBody>
      </p:sp>
      <p:sp>
        <p:nvSpPr>
          <p:cNvPr id="9" name="Shape 6"/>
          <p:cNvSpPr/>
          <p:nvPr/>
        </p:nvSpPr>
        <p:spPr>
          <a:xfrm>
            <a:off x="513885" y="3205827"/>
            <a:ext cx="5324322" cy="959705"/>
          </a:xfrm>
          <a:custGeom>
            <a:avLst/>
            <a:gdLst/>
            <a:ahLst/>
            <a:cxnLst/>
            <a:rect l="l" t="t" r="r" b="b"/>
            <a:pathLst>
              <a:path w="5324322" h="959705">
                <a:moveTo>
                  <a:pt x="68062" y="0"/>
                </a:moveTo>
                <a:lnTo>
                  <a:pt x="5256260" y="0"/>
                </a:lnTo>
                <a:cubicBezTo>
                  <a:pt x="5293850" y="0"/>
                  <a:pt x="5324322" y="30473"/>
                  <a:pt x="5324322" y="68062"/>
                </a:cubicBezTo>
                <a:lnTo>
                  <a:pt x="5324322" y="891643"/>
                </a:lnTo>
                <a:cubicBezTo>
                  <a:pt x="5324322" y="929233"/>
                  <a:pt x="5293850" y="959705"/>
                  <a:pt x="5256260" y="959705"/>
                </a:cubicBezTo>
                <a:lnTo>
                  <a:pt x="68062" y="959705"/>
                </a:lnTo>
                <a:cubicBezTo>
                  <a:pt x="30473" y="959705"/>
                  <a:pt x="0" y="929233"/>
                  <a:pt x="0" y="891643"/>
                </a:cubicBezTo>
                <a:lnTo>
                  <a:pt x="0" y="68062"/>
                </a:lnTo>
                <a:cubicBezTo>
                  <a:pt x="0" y="30498"/>
                  <a:pt x="30498" y="0"/>
                  <a:pt x="68062" y="0"/>
                </a:cubicBezTo>
                <a:close/>
              </a:path>
            </a:pathLst>
          </a:custGeom>
          <a:solidFill>
            <a:srgbClr val="8D99AE">
              <a:alpha val="10196"/>
            </a:srgbClr>
          </a:solidFill>
          <a:ln w="10160">
            <a:solidFill>
              <a:srgbClr val="8D99AE">
                <a:alpha val="30196"/>
              </a:srgbClr>
            </a:solidFill>
            <a:prstDash val="solid"/>
          </a:ln>
        </p:spPr>
      </p:sp>
      <p:sp>
        <p:nvSpPr>
          <p:cNvPr id="10" name="Text 7"/>
          <p:cNvSpPr/>
          <p:nvPr/>
        </p:nvSpPr>
        <p:spPr>
          <a:xfrm>
            <a:off x="653416" y="3345357"/>
            <a:ext cx="5113323" cy="204193"/>
          </a:xfrm>
          <a:prstGeom prst="rect">
            <a:avLst/>
          </a:prstGeom>
          <a:noFill/>
          <a:ln/>
        </p:spPr>
        <p:txBody>
          <a:bodyPr wrap="square" lIns="0" tIns="0" rIns="0" bIns="0" rtlCol="0" anchor="ctr"/>
          <a:lstStyle/>
          <a:p>
            <a:pPr>
              <a:lnSpc>
                <a:spcPct val="130000"/>
              </a:lnSpc>
            </a:pPr>
            <a:r>
              <a:rPr lang="en-US" sz="1072" b="1" dirty="0">
                <a:solidFill>
                  <a:srgbClr val="EDF2F4"/>
                </a:solidFill>
                <a:latin typeface="MiSans" pitchFamily="34" charset="0"/>
                <a:ea typeface="MiSans" pitchFamily="34" charset="-122"/>
                <a:cs typeface="MiSans" pitchFamily="34" charset="-120"/>
              </a:rPr>
              <a:t>Inspiración en Minix</a:t>
            </a:r>
            <a:endParaRPr lang="en-US" sz="1600" dirty="0"/>
          </a:p>
        </p:txBody>
      </p:sp>
      <p:sp>
        <p:nvSpPr>
          <p:cNvPr id="11" name="Text 8"/>
          <p:cNvSpPr/>
          <p:nvPr/>
        </p:nvSpPr>
        <p:spPr>
          <a:xfrm>
            <a:off x="653416" y="3617614"/>
            <a:ext cx="5113323" cy="408385"/>
          </a:xfrm>
          <a:prstGeom prst="rect">
            <a:avLst/>
          </a:prstGeom>
          <a:noFill/>
          <a:ln/>
        </p:spPr>
        <p:txBody>
          <a:bodyPr wrap="square" lIns="0" tIns="0" rIns="0" bIns="0" rtlCol="0" anchor="ctr"/>
          <a:lstStyle/>
          <a:p>
            <a:pPr>
              <a:lnSpc>
                <a:spcPct val="130000"/>
              </a:lnSpc>
            </a:pPr>
            <a:r>
              <a:rPr lang="en-US" sz="1072" dirty="0">
                <a:solidFill>
                  <a:srgbClr val="8D99AE"/>
                </a:solidFill>
                <a:latin typeface="MiSans" pitchFamily="34" charset="0"/>
                <a:ea typeface="MiSans" pitchFamily="34" charset="-122"/>
                <a:cs typeface="MiSans" pitchFamily="34" charset="-120"/>
              </a:rPr>
              <a:t>Linux nació como una alternativa libre a Minix, diseñada para ser más práctico y sin las limitaciones educativas que frustraban a Torvalds.</a:t>
            </a:r>
            <a:endParaRPr lang="en-US" sz="1600" dirty="0"/>
          </a:p>
        </p:txBody>
      </p:sp>
      <p:sp>
        <p:nvSpPr>
          <p:cNvPr id="12" name="Shape 9"/>
          <p:cNvSpPr/>
          <p:nvPr/>
        </p:nvSpPr>
        <p:spPr>
          <a:xfrm>
            <a:off x="340321" y="4475221"/>
            <a:ext cx="5666345" cy="1123059"/>
          </a:xfrm>
          <a:custGeom>
            <a:avLst/>
            <a:gdLst/>
            <a:ahLst/>
            <a:cxnLst/>
            <a:rect l="l" t="t" r="r" b="b"/>
            <a:pathLst>
              <a:path w="5666345" h="1123059">
                <a:moveTo>
                  <a:pt x="68069" y="0"/>
                </a:moveTo>
                <a:lnTo>
                  <a:pt x="5598276" y="0"/>
                </a:lnTo>
                <a:cubicBezTo>
                  <a:pt x="5635869" y="0"/>
                  <a:pt x="5666345" y="30475"/>
                  <a:pt x="5666345" y="68069"/>
                </a:cubicBezTo>
                <a:lnTo>
                  <a:pt x="5666345" y="1054991"/>
                </a:lnTo>
                <a:cubicBezTo>
                  <a:pt x="5666345" y="1092584"/>
                  <a:pt x="5635869" y="1123059"/>
                  <a:pt x="5598276" y="1123059"/>
                </a:cubicBezTo>
                <a:lnTo>
                  <a:pt x="68069" y="1123059"/>
                </a:lnTo>
                <a:cubicBezTo>
                  <a:pt x="30475" y="1123059"/>
                  <a:pt x="0" y="1092584"/>
                  <a:pt x="0" y="1054991"/>
                </a:cubicBezTo>
                <a:lnTo>
                  <a:pt x="0" y="68069"/>
                </a:lnTo>
                <a:cubicBezTo>
                  <a:pt x="0" y="30475"/>
                  <a:pt x="30475" y="0"/>
                  <a:pt x="68069" y="0"/>
                </a:cubicBezTo>
                <a:close/>
              </a:path>
            </a:pathLst>
          </a:custGeom>
          <a:solidFill>
            <a:srgbClr val="4A5C6A">
              <a:alpha val="30196"/>
            </a:srgbClr>
          </a:solidFill>
          <a:ln/>
        </p:spPr>
      </p:sp>
      <p:sp>
        <p:nvSpPr>
          <p:cNvPr id="13" name="Shape 10"/>
          <p:cNvSpPr/>
          <p:nvPr/>
        </p:nvSpPr>
        <p:spPr>
          <a:xfrm>
            <a:off x="548768" y="4662398"/>
            <a:ext cx="178669" cy="204193"/>
          </a:xfrm>
          <a:custGeom>
            <a:avLst/>
            <a:gdLst/>
            <a:ahLst/>
            <a:cxnLst/>
            <a:rect l="l" t="t" r="r" b="b"/>
            <a:pathLst>
              <a:path w="178669" h="204193">
                <a:moveTo>
                  <a:pt x="51048" y="0"/>
                </a:moveTo>
                <a:cubicBezTo>
                  <a:pt x="58107" y="0"/>
                  <a:pt x="63810" y="5703"/>
                  <a:pt x="63810" y="12762"/>
                </a:cubicBezTo>
                <a:lnTo>
                  <a:pt x="63810" y="25524"/>
                </a:lnTo>
                <a:lnTo>
                  <a:pt x="114858" y="25524"/>
                </a:lnTo>
                <a:lnTo>
                  <a:pt x="114858" y="12762"/>
                </a:lnTo>
                <a:cubicBezTo>
                  <a:pt x="114858" y="5703"/>
                  <a:pt x="120561" y="0"/>
                  <a:pt x="127620" y="0"/>
                </a:cubicBezTo>
                <a:cubicBezTo>
                  <a:pt x="134679" y="0"/>
                  <a:pt x="140382" y="5703"/>
                  <a:pt x="140382" y="12762"/>
                </a:cubicBezTo>
                <a:lnTo>
                  <a:pt x="140382" y="25524"/>
                </a:lnTo>
                <a:lnTo>
                  <a:pt x="153144" y="25524"/>
                </a:lnTo>
                <a:cubicBezTo>
                  <a:pt x="167223" y="25524"/>
                  <a:pt x="178669" y="36970"/>
                  <a:pt x="178669" y="51048"/>
                </a:cubicBezTo>
                <a:lnTo>
                  <a:pt x="178669" y="165906"/>
                </a:lnTo>
                <a:cubicBezTo>
                  <a:pt x="178669" y="179985"/>
                  <a:pt x="167223" y="191431"/>
                  <a:pt x="153144" y="191431"/>
                </a:cubicBezTo>
                <a:lnTo>
                  <a:pt x="25524" y="191431"/>
                </a:lnTo>
                <a:cubicBezTo>
                  <a:pt x="11446" y="191431"/>
                  <a:pt x="0" y="179985"/>
                  <a:pt x="0" y="165906"/>
                </a:cubicBezTo>
                <a:lnTo>
                  <a:pt x="0" y="51048"/>
                </a:lnTo>
                <a:cubicBezTo>
                  <a:pt x="0" y="36970"/>
                  <a:pt x="11446" y="25524"/>
                  <a:pt x="25524" y="25524"/>
                </a:cubicBezTo>
                <a:lnTo>
                  <a:pt x="38286" y="25524"/>
                </a:lnTo>
                <a:lnTo>
                  <a:pt x="38286" y="12762"/>
                </a:lnTo>
                <a:cubicBezTo>
                  <a:pt x="38286" y="5703"/>
                  <a:pt x="43989" y="0"/>
                  <a:pt x="51048" y="0"/>
                </a:cubicBezTo>
                <a:close/>
                <a:moveTo>
                  <a:pt x="25524" y="95715"/>
                </a:moveTo>
                <a:lnTo>
                  <a:pt x="25524" y="108477"/>
                </a:lnTo>
                <a:cubicBezTo>
                  <a:pt x="25524" y="111987"/>
                  <a:pt x="28396" y="114858"/>
                  <a:pt x="31905" y="114858"/>
                </a:cubicBezTo>
                <a:lnTo>
                  <a:pt x="44667" y="114858"/>
                </a:lnTo>
                <a:cubicBezTo>
                  <a:pt x="48177" y="114858"/>
                  <a:pt x="51048" y="111987"/>
                  <a:pt x="51048" y="108477"/>
                </a:cubicBezTo>
                <a:lnTo>
                  <a:pt x="51048" y="95715"/>
                </a:lnTo>
                <a:cubicBezTo>
                  <a:pt x="51048" y="92206"/>
                  <a:pt x="48177" y="89334"/>
                  <a:pt x="44667" y="89334"/>
                </a:cubicBezTo>
                <a:lnTo>
                  <a:pt x="31905" y="89334"/>
                </a:lnTo>
                <a:cubicBezTo>
                  <a:pt x="28396" y="89334"/>
                  <a:pt x="25524" y="92206"/>
                  <a:pt x="25524" y="95715"/>
                </a:cubicBezTo>
                <a:close/>
                <a:moveTo>
                  <a:pt x="76572" y="95715"/>
                </a:moveTo>
                <a:lnTo>
                  <a:pt x="76572" y="108477"/>
                </a:lnTo>
                <a:cubicBezTo>
                  <a:pt x="76572" y="111987"/>
                  <a:pt x="79444" y="114858"/>
                  <a:pt x="82953" y="114858"/>
                </a:cubicBezTo>
                <a:lnTo>
                  <a:pt x="95715" y="114858"/>
                </a:lnTo>
                <a:cubicBezTo>
                  <a:pt x="99225" y="114858"/>
                  <a:pt x="102096" y="111987"/>
                  <a:pt x="102096" y="108477"/>
                </a:cubicBezTo>
                <a:lnTo>
                  <a:pt x="102096" y="95715"/>
                </a:lnTo>
                <a:cubicBezTo>
                  <a:pt x="102096" y="92206"/>
                  <a:pt x="99225" y="89334"/>
                  <a:pt x="95715" y="89334"/>
                </a:cubicBezTo>
                <a:lnTo>
                  <a:pt x="82953" y="89334"/>
                </a:lnTo>
                <a:cubicBezTo>
                  <a:pt x="79444" y="89334"/>
                  <a:pt x="76572" y="92206"/>
                  <a:pt x="76572" y="95715"/>
                </a:cubicBezTo>
                <a:close/>
                <a:moveTo>
                  <a:pt x="134001" y="89334"/>
                </a:moveTo>
                <a:cubicBezTo>
                  <a:pt x="130492" y="89334"/>
                  <a:pt x="127620" y="92206"/>
                  <a:pt x="127620" y="95715"/>
                </a:cubicBezTo>
                <a:lnTo>
                  <a:pt x="127620" y="108477"/>
                </a:lnTo>
                <a:cubicBezTo>
                  <a:pt x="127620" y="111987"/>
                  <a:pt x="130492" y="114858"/>
                  <a:pt x="134001" y="114858"/>
                </a:cubicBezTo>
                <a:lnTo>
                  <a:pt x="146763" y="114858"/>
                </a:lnTo>
                <a:cubicBezTo>
                  <a:pt x="150273" y="114858"/>
                  <a:pt x="153144" y="111987"/>
                  <a:pt x="153144" y="108477"/>
                </a:cubicBezTo>
                <a:lnTo>
                  <a:pt x="153144" y="95715"/>
                </a:lnTo>
                <a:cubicBezTo>
                  <a:pt x="153144" y="92206"/>
                  <a:pt x="150273" y="89334"/>
                  <a:pt x="146763" y="89334"/>
                </a:cubicBezTo>
                <a:lnTo>
                  <a:pt x="134001" y="89334"/>
                </a:lnTo>
                <a:close/>
                <a:moveTo>
                  <a:pt x="25524" y="146763"/>
                </a:moveTo>
                <a:lnTo>
                  <a:pt x="25524" y="159525"/>
                </a:lnTo>
                <a:cubicBezTo>
                  <a:pt x="25524" y="163035"/>
                  <a:pt x="28396" y="165906"/>
                  <a:pt x="31905" y="165906"/>
                </a:cubicBezTo>
                <a:lnTo>
                  <a:pt x="44667" y="165906"/>
                </a:lnTo>
                <a:cubicBezTo>
                  <a:pt x="48177" y="165906"/>
                  <a:pt x="51048" y="163035"/>
                  <a:pt x="51048" y="159525"/>
                </a:cubicBezTo>
                <a:lnTo>
                  <a:pt x="51048" y="146763"/>
                </a:lnTo>
                <a:cubicBezTo>
                  <a:pt x="51048" y="143254"/>
                  <a:pt x="48177" y="140382"/>
                  <a:pt x="44667" y="140382"/>
                </a:cubicBezTo>
                <a:lnTo>
                  <a:pt x="31905" y="140382"/>
                </a:lnTo>
                <a:cubicBezTo>
                  <a:pt x="28396" y="140382"/>
                  <a:pt x="25524" y="143254"/>
                  <a:pt x="25524" y="146763"/>
                </a:cubicBezTo>
                <a:close/>
                <a:moveTo>
                  <a:pt x="82953" y="140382"/>
                </a:moveTo>
                <a:cubicBezTo>
                  <a:pt x="79444" y="140382"/>
                  <a:pt x="76572" y="143254"/>
                  <a:pt x="76572" y="146763"/>
                </a:cubicBezTo>
                <a:lnTo>
                  <a:pt x="76572" y="159525"/>
                </a:lnTo>
                <a:cubicBezTo>
                  <a:pt x="76572" y="163035"/>
                  <a:pt x="79444" y="165906"/>
                  <a:pt x="82953" y="165906"/>
                </a:cubicBezTo>
                <a:lnTo>
                  <a:pt x="95715" y="165906"/>
                </a:lnTo>
                <a:cubicBezTo>
                  <a:pt x="99225" y="165906"/>
                  <a:pt x="102096" y="163035"/>
                  <a:pt x="102096" y="159525"/>
                </a:cubicBezTo>
                <a:lnTo>
                  <a:pt x="102096" y="146763"/>
                </a:lnTo>
                <a:cubicBezTo>
                  <a:pt x="102096" y="143254"/>
                  <a:pt x="99225" y="140382"/>
                  <a:pt x="95715" y="140382"/>
                </a:cubicBezTo>
                <a:lnTo>
                  <a:pt x="82953" y="140382"/>
                </a:lnTo>
                <a:close/>
                <a:moveTo>
                  <a:pt x="127620" y="146763"/>
                </a:moveTo>
                <a:lnTo>
                  <a:pt x="127620" y="159525"/>
                </a:lnTo>
                <a:cubicBezTo>
                  <a:pt x="127620" y="163035"/>
                  <a:pt x="130492" y="165906"/>
                  <a:pt x="134001" y="165906"/>
                </a:cubicBezTo>
                <a:lnTo>
                  <a:pt x="146763" y="165906"/>
                </a:lnTo>
                <a:cubicBezTo>
                  <a:pt x="150273" y="165906"/>
                  <a:pt x="153144" y="163035"/>
                  <a:pt x="153144" y="159525"/>
                </a:cubicBezTo>
                <a:lnTo>
                  <a:pt x="153144" y="146763"/>
                </a:lnTo>
                <a:cubicBezTo>
                  <a:pt x="153144" y="143254"/>
                  <a:pt x="150273" y="140382"/>
                  <a:pt x="146763" y="140382"/>
                </a:cubicBezTo>
                <a:lnTo>
                  <a:pt x="134001" y="140382"/>
                </a:lnTo>
                <a:cubicBezTo>
                  <a:pt x="130492" y="140382"/>
                  <a:pt x="127620" y="143254"/>
                  <a:pt x="127620" y="146763"/>
                </a:cubicBezTo>
                <a:close/>
              </a:path>
            </a:pathLst>
          </a:custGeom>
          <a:solidFill>
            <a:srgbClr val="8D99AE"/>
          </a:solidFill>
          <a:ln/>
        </p:spPr>
      </p:sp>
      <p:sp>
        <p:nvSpPr>
          <p:cNvPr id="14" name="Text 11"/>
          <p:cNvSpPr/>
          <p:nvPr/>
        </p:nvSpPr>
        <p:spPr>
          <a:xfrm>
            <a:off x="867819" y="4645382"/>
            <a:ext cx="1829225" cy="238225"/>
          </a:xfrm>
          <a:prstGeom prst="rect">
            <a:avLst/>
          </a:prstGeom>
          <a:noFill/>
          <a:ln/>
        </p:spPr>
        <p:txBody>
          <a:bodyPr wrap="square" lIns="0" tIns="0" rIns="0" bIns="0" rtlCol="0" anchor="ctr"/>
          <a:lstStyle/>
          <a:p>
            <a:pPr>
              <a:lnSpc>
                <a:spcPct val="120000"/>
              </a:lnSpc>
            </a:pPr>
            <a:r>
              <a:rPr lang="en-US" sz="1340" b="1" dirty="0">
                <a:solidFill>
                  <a:srgbClr val="EDF2F4"/>
                </a:solidFill>
                <a:latin typeface="MiSans" pitchFamily="34" charset="0"/>
                <a:ea typeface="MiSans" pitchFamily="34" charset="-122"/>
                <a:cs typeface="MiSans" pitchFamily="34" charset="-120"/>
              </a:rPr>
              <a:t>25 de Agosto de 1991</a:t>
            </a:r>
            <a:endParaRPr lang="en-US" sz="1600" dirty="0"/>
          </a:p>
        </p:txBody>
      </p:sp>
      <p:sp>
        <p:nvSpPr>
          <p:cNvPr id="15" name="Text 12"/>
          <p:cNvSpPr/>
          <p:nvPr/>
        </p:nvSpPr>
        <p:spPr>
          <a:xfrm>
            <a:off x="510482" y="4985703"/>
            <a:ext cx="5394088" cy="442417"/>
          </a:xfrm>
          <a:prstGeom prst="rect">
            <a:avLst/>
          </a:prstGeom>
          <a:noFill/>
          <a:ln/>
        </p:spPr>
        <p:txBody>
          <a:bodyPr wrap="square" lIns="0" tIns="0" rIns="0" bIns="0" rtlCol="0" anchor="ctr"/>
          <a:lstStyle/>
          <a:p>
            <a:pPr>
              <a:lnSpc>
                <a:spcPct val="140000"/>
              </a:lnSpc>
            </a:pPr>
            <a:r>
              <a:rPr lang="en-US" sz="1072" dirty="0">
                <a:solidFill>
                  <a:srgbClr val="8D99AE"/>
                </a:solidFill>
                <a:latin typeface="MiSans" pitchFamily="34" charset="0"/>
                <a:ea typeface="MiSans" pitchFamily="34" charset="-122"/>
                <a:cs typeface="MiSans" pitchFamily="34" charset="-120"/>
              </a:rPr>
              <a:t>Linus anunció su proyecto en el grupo de noticias comp.os.minix. Su mensaje se volvió legendario por su modestia:</a:t>
            </a:r>
            <a:endParaRPr lang="en-US" sz="1600" dirty="0"/>
          </a:p>
        </p:txBody>
      </p:sp>
      <p:sp>
        <p:nvSpPr>
          <p:cNvPr id="16" name="Shape 13"/>
          <p:cNvSpPr/>
          <p:nvPr/>
        </p:nvSpPr>
        <p:spPr>
          <a:xfrm>
            <a:off x="6183916" y="1126463"/>
            <a:ext cx="5664643" cy="2976107"/>
          </a:xfrm>
          <a:custGeom>
            <a:avLst/>
            <a:gdLst/>
            <a:ahLst/>
            <a:cxnLst/>
            <a:rect l="l" t="t" r="r" b="b"/>
            <a:pathLst>
              <a:path w="5664643" h="2976107">
                <a:moveTo>
                  <a:pt x="68064" y="0"/>
                </a:moveTo>
                <a:lnTo>
                  <a:pt x="5596580" y="0"/>
                </a:lnTo>
                <a:cubicBezTo>
                  <a:pt x="5634170" y="0"/>
                  <a:pt x="5664643" y="30473"/>
                  <a:pt x="5664643" y="68064"/>
                </a:cubicBezTo>
                <a:lnTo>
                  <a:pt x="5664643" y="2908044"/>
                </a:lnTo>
                <a:cubicBezTo>
                  <a:pt x="5664643" y="2945634"/>
                  <a:pt x="5634170" y="2976107"/>
                  <a:pt x="5596580" y="2976107"/>
                </a:cubicBezTo>
                <a:lnTo>
                  <a:pt x="68064" y="2976107"/>
                </a:lnTo>
                <a:cubicBezTo>
                  <a:pt x="30473" y="2976107"/>
                  <a:pt x="0" y="2945634"/>
                  <a:pt x="0" y="2908044"/>
                </a:cubicBezTo>
                <a:lnTo>
                  <a:pt x="0" y="68064"/>
                </a:lnTo>
                <a:cubicBezTo>
                  <a:pt x="0" y="30473"/>
                  <a:pt x="30473" y="0"/>
                  <a:pt x="68064" y="0"/>
                </a:cubicBezTo>
                <a:close/>
              </a:path>
            </a:pathLst>
          </a:custGeom>
          <a:solidFill>
            <a:srgbClr val="1A1D21">
              <a:alpha val="70196"/>
            </a:srgbClr>
          </a:solidFill>
          <a:ln w="10160">
            <a:solidFill>
              <a:srgbClr val="8D99AE">
                <a:alpha val="30196"/>
              </a:srgbClr>
            </a:solidFill>
            <a:prstDash val="solid"/>
          </a:ln>
        </p:spPr>
      </p:sp>
      <p:sp>
        <p:nvSpPr>
          <p:cNvPr id="17" name="Shape 14"/>
          <p:cNvSpPr/>
          <p:nvPr/>
        </p:nvSpPr>
        <p:spPr>
          <a:xfrm>
            <a:off x="6383004" y="1317041"/>
            <a:ext cx="204193" cy="204193"/>
          </a:xfrm>
          <a:custGeom>
            <a:avLst/>
            <a:gdLst/>
            <a:ahLst/>
            <a:cxnLst/>
            <a:rect l="l" t="t" r="r" b="b"/>
            <a:pathLst>
              <a:path w="204193" h="204193">
                <a:moveTo>
                  <a:pt x="19143" y="25524"/>
                </a:moveTo>
                <a:cubicBezTo>
                  <a:pt x="8574" y="25524"/>
                  <a:pt x="0" y="34099"/>
                  <a:pt x="0" y="44667"/>
                </a:cubicBezTo>
                <a:cubicBezTo>
                  <a:pt x="0" y="50689"/>
                  <a:pt x="2832" y="56352"/>
                  <a:pt x="7657" y="59982"/>
                </a:cubicBezTo>
                <a:lnTo>
                  <a:pt x="90610" y="122197"/>
                </a:lnTo>
                <a:cubicBezTo>
                  <a:pt x="97430" y="127301"/>
                  <a:pt x="106762" y="127301"/>
                  <a:pt x="113582" y="122197"/>
                </a:cubicBezTo>
                <a:lnTo>
                  <a:pt x="196535" y="59982"/>
                </a:lnTo>
                <a:cubicBezTo>
                  <a:pt x="201361" y="56352"/>
                  <a:pt x="204193" y="50689"/>
                  <a:pt x="204193" y="44667"/>
                </a:cubicBezTo>
                <a:cubicBezTo>
                  <a:pt x="204193" y="34099"/>
                  <a:pt x="195618" y="25524"/>
                  <a:pt x="185050" y="25524"/>
                </a:cubicBezTo>
                <a:lnTo>
                  <a:pt x="19143" y="25524"/>
                </a:lnTo>
                <a:close/>
                <a:moveTo>
                  <a:pt x="0" y="78167"/>
                </a:moveTo>
                <a:lnTo>
                  <a:pt x="0" y="153144"/>
                </a:lnTo>
                <a:cubicBezTo>
                  <a:pt x="0" y="167223"/>
                  <a:pt x="11446" y="178669"/>
                  <a:pt x="25524" y="178669"/>
                </a:cubicBezTo>
                <a:lnTo>
                  <a:pt x="178669" y="178669"/>
                </a:lnTo>
                <a:cubicBezTo>
                  <a:pt x="192747" y="178669"/>
                  <a:pt x="204193" y="167223"/>
                  <a:pt x="204193" y="153144"/>
                </a:cubicBezTo>
                <a:lnTo>
                  <a:pt x="204193" y="78167"/>
                </a:lnTo>
                <a:lnTo>
                  <a:pt x="125068" y="137511"/>
                </a:lnTo>
                <a:cubicBezTo>
                  <a:pt x="111468" y="147721"/>
                  <a:pt x="92724" y="147721"/>
                  <a:pt x="79125" y="137511"/>
                </a:cubicBezTo>
                <a:lnTo>
                  <a:pt x="0" y="78167"/>
                </a:lnTo>
                <a:close/>
              </a:path>
            </a:pathLst>
          </a:custGeom>
          <a:solidFill>
            <a:srgbClr val="8D99AE"/>
          </a:solidFill>
          <a:ln/>
        </p:spPr>
      </p:sp>
      <p:sp>
        <p:nvSpPr>
          <p:cNvPr id="18" name="Text 15"/>
          <p:cNvSpPr/>
          <p:nvPr/>
        </p:nvSpPr>
        <p:spPr>
          <a:xfrm>
            <a:off x="6714817" y="1300025"/>
            <a:ext cx="1820717" cy="238225"/>
          </a:xfrm>
          <a:prstGeom prst="rect">
            <a:avLst/>
          </a:prstGeom>
          <a:noFill/>
          <a:ln/>
        </p:spPr>
        <p:txBody>
          <a:bodyPr wrap="square" lIns="0" tIns="0" rIns="0" bIns="0" rtlCol="0" anchor="ctr"/>
          <a:lstStyle/>
          <a:p>
            <a:pPr>
              <a:lnSpc>
                <a:spcPct val="120000"/>
              </a:lnSpc>
            </a:pPr>
            <a:r>
              <a:rPr lang="en-US" sz="1340" b="1" dirty="0">
                <a:solidFill>
                  <a:srgbClr val="EDF2F4"/>
                </a:solidFill>
                <a:latin typeface="MiSans" pitchFamily="34" charset="0"/>
                <a:ea typeface="MiSans" pitchFamily="34" charset="-122"/>
                <a:cs typeface="MiSans" pitchFamily="34" charset="-120"/>
              </a:rPr>
              <a:t>El Anuncio en Usenet</a:t>
            </a:r>
            <a:endParaRPr lang="en-US" sz="1600" dirty="0"/>
          </a:p>
        </p:txBody>
      </p:sp>
      <p:sp>
        <p:nvSpPr>
          <p:cNvPr id="19" name="Shape 16"/>
          <p:cNvSpPr/>
          <p:nvPr/>
        </p:nvSpPr>
        <p:spPr>
          <a:xfrm>
            <a:off x="6357480" y="1674378"/>
            <a:ext cx="5317516" cy="1948338"/>
          </a:xfrm>
          <a:custGeom>
            <a:avLst/>
            <a:gdLst/>
            <a:ahLst/>
            <a:cxnLst/>
            <a:rect l="l" t="t" r="r" b="b"/>
            <a:pathLst>
              <a:path w="5317516" h="1948338">
                <a:moveTo>
                  <a:pt x="68055" y="0"/>
                </a:moveTo>
                <a:lnTo>
                  <a:pt x="5249460" y="0"/>
                </a:lnTo>
                <a:cubicBezTo>
                  <a:pt x="5287046" y="0"/>
                  <a:pt x="5317516" y="30469"/>
                  <a:pt x="5317516" y="68055"/>
                </a:cubicBezTo>
                <a:lnTo>
                  <a:pt x="5317516" y="1880282"/>
                </a:lnTo>
                <a:cubicBezTo>
                  <a:pt x="5317516" y="1917868"/>
                  <a:pt x="5287046" y="1948338"/>
                  <a:pt x="5249460" y="1948338"/>
                </a:cubicBezTo>
                <a:lnTo>
                  <a:pt x="68055" y="1948338"/>
                </a:lnTo>
                <a:cubicBezTo>
                  <a:pt x="30469" y="1948338"/>
                  <a:pt x="0" y="1917868"/>
                  <a:pt x="0" y="1880282"/>
                </a:cubicBezTo>
                <a:lnTo>
                  <a:pt x="0" y="68055"/>
                </a:lnTo>
                <a:cubicBezTo>
                  <a:pt x="0" y="30495"/>
                  <a:pt x="30495" y="0"/>
                  <a:pt x="68055" y="0"/>
                </a:cubicBezTo>
                <a:close/>
              </a:path>
            </a:pathLst>
          </a:custGeom>
          <a:solidFill>
            <a:srgbClr val="0D0E10"/>
          </a:solidFill>
          <a:ln/>
        </p:spPr>
      </p:sp>
      <p:sp>
        <p:nvSpPr>
          <p:cNvPr id="20" name="Text 17"/>
          <p:cNvSpPr/>
          <p:nvPr/>
        </p:nvSpPr>
        <p:spPr>
          <a:xfrm>
            <a:off x="6527641" y="1868077"/>
            <a:ext cx="5036751" cy="391369"/>
          </a:xfrm>
          <a:prstGeom prst="rect">
            <a:avLst/>
          </a:prstGeom>
          <a:noFill/>
          <a:ln/>
        </p:spPr>
        <p:txBody>
          <a:bodyPr wrap="square" lIns="0" tIns="0" rIns="0" bIns="0" rtlCol="0" anchor="ctr"/>
          <a:lstStyle/>
          <a:p>
            <a:pPr>
              <a:lnSpc>
                <a:spcPct val="140000"/>
              </a:lnSpc>
            </a:pPr>
            <a:r>
              <a:rPr lang="en-US" sz="938" dirty="0">
                <a:solidFill>
                  <a:srgbClr val="8D99AE"/>
                </a:solidFill>
                <a:latin typeface="MiSans" pitchFamily="34" charset="0"/>
                <a:ea typeface="MiSans" pitchFamily="34" charset="-122"/>
                <a:cs typeface="MiSans" pitchFamily="34" charset="-120"/>
              </a:rPr>
              <a:t>Estoy haciendo un sistema operativo (gratuito) (solo un hobby, no será grande ni profesional como GNU) para clones 386(486) AT...</a:t>
            </a:r>
            <a:endParaRPr lang="en-US" sz="1600" dirty="0"/>
          </a:p>
        </p:txBody>
      </p:sp>
      <p:sp>
        <p:nvSpPr>
          <p:cNvPr id="21" name="Text 18"/>
          <p:cNvSpPr/>
          <p:nvPr/>
        </p:nvSpPr>
        <p:spPr>
          <a:xfrm>
            <a:off x="6527641" y="2357288"/>
            <a:ext cx="5036751" cy="578546"/>
          </a:xfrm>
          <a:prstGeom prst="rect">
            <a:avLst/>
          </a:prstGeom>
          <a:noFill/>
          <a:ln/>
        </p:spPr>
        <p:txBody>
          <a:bodyPr wrap="square" lIns="0" tIns="0" rIns="0" bIns="0" rtlCol="0" anchor="ctr"/>
          <a:lstStyle/>
          <a:p>
            <a:pPr>
              <a:lnSpc>
                <a:spcPct val="140000"/>
              </a:lnSpc>
            </a:pPr>
            <a:r>
              <a:rPr lang="en-US" sz="938" dirty="0">
                <a:solidFill>
                  <a:srgbClr val="8D99AE"/>
                </a:solidFill>
                <a:latin typeface="MiSans" pitchFamily="34" charset="0"/>
                <a:ea typeface="MiSans" pitchFamily="34" charset="-122"/>
                <a:cs typeface="MiSans" pitchFamily="34" charset="-120"/>
              </a:rPr>
              <a:t>Llevo trabajando en él desde abril y está empezando a estar listo. Me gustaría recibir feedback sobre lo que la gente le gusta o disgusta en Minix...</a:t>
            </a:r>
            <a:endParaRPr lang="en-US" sz="1600" dirty="0"/>
          </a:p>
        </p:txBody>
      </p:sp>
      <p:sp>
        <p:nvSpPr>
          <p:cNvPr id="22" name="Text 19"/>
          <p:cNvSpPr/>
          <p:nvPr/>
        </p:nvSpPr>
        <p:spPr>
          <a:xfrm>
            <a:off x="6527641" y="3040057"/>
            <a:ext cx="5036751" cy="391369"/>
          </a:xfrm>
          <a:prstGeom prst="rect">
            <a:avLst/>
          </a:prstGeom>
          <a:noFill/>
          <a:ln/>
        </p:spPr>
        <p:txBody>
          <a:bodyPr wrap="square" lIns="0" tIns="0" rIns="0" bIns="0" rtlCol="0" anchor="ctr"/>
          <a:lstStyle/>
          <a:p>
            <a:pPr>
              <a:lnSpc>
                <a:spcPct val="140000"/>
              </a:lnSpc>
            </a:pPr>
            <a:r>
              <a:rPr lang="en-US" sz="938" dirty="0">
                <a:solidFill>
                  <a:srgbClr val="8D99AE"/>
                </a:solidFill>
                <a:latin typeface="MiSans" pitchFamily="34" charset="0"/>
                <a:ea typeface="MiSans" pitchFamily="34" charset="-122"/>
                <a:cs typeface="MiSans" pitchFamily="34" charset="-120"/>
              </a:rPr>
              <a:t>Actualmente he portado bash(1.08) y gcc(1.40), y las cosas parecen funcionar. Esto implica que tendré algo práctico en unos meses...</a:t>
            </a:r>
            <a:endParaRPr lang="en-US" sz="1600" dirty="0"/>
          </a:p>
        </p:txBody>
      </p:sp>
      <p:sp>
        <p:nvSpPr>
          <p:cNvPr id="23" name="Shape 20"/>
          <p:cNvSpPr/>
          <p:nvPr/>
        </p:nvSpPr>
        <p:spPr>
          <a:xfrm>
            <a:off x="6381941" y="3782665"/>
            <a:ext cx="104223" cy="119112"/>
          </a:xfrm>
          <a:custGeom>
            <a:avLst/>
            <a:gdLst/>
            <a:ahLst/>
            <a:cxnLst/>
            <a:rect l="l" t="t" r="r" b="b"/>
            <a:pathLst>
              <a:path w="104223" h="119112">
                <a:moveTo>
                  <a:pt x="0" y="50251"/>
                </a:moveTo>
                <a:cubicBezTo>
                  <a:pt x="0" y="34826"/>
                  <a:pt x="12493" y="22334"/>
                  <a:pt x="27917" y="22334"/>
                </a:cubicBezTo>
                <a:lnTo>
                  <a:pt x="29778" y="22334"/>
                </a:lnTo>
                <a:cubicBezTo>
                  <a:pt x="33896" y="22334"/>
                  <a:pt x="37223" y="25660"/>
                  <a:pt x="37223" y="29778"/>
                </a:cubicBezTo>
                <a:cubicBezTo>
                  <a:pt x="37223" y="33896"/>
                  <a:pt x="33896" y="37223"/>
                  <a:pt x="29778" y="37223"/>
                </a:cubicBezTo>
                <a:lnTo>
                  <a:pt x="27917" y="37223"/>
                </a:lnTo>
                <a:cubicBezTo>
                  <a:pt x="20728" y="37223"/>
                  <a:pt x="14889" y="43062"/>
                  <a:pt x="14889" y="50251"/>
                </a:cubicBezTo>
                <a:lnTo>
                  <a:pt x="14889" y="52112"/>
                </a:lnTo>
                <a:lnTo>
                  <a:pt x="29778" y="52112"/>
                </a:lnTo>
                <a:cubicBezTo>
                  <a:pt x="37990" y="52112"/>
                  <a:pt x="44667" y="58788"/>
                  <a:pt x="44667" y="67001"/>
                </a:cubicBezTo>
                <a:lnTo>
                  <a:pt x="44667" y="81890"/>
                </a:lnTo>
                <a:cubicBezTo>
                  <a:pt x="44667" y="90102"/>
                  <a:pt x="37990" y="96779"/>
                  <a:pt x="29778" y="96779"/>
                </a:cubicBezTo>
                <a:lnTo>
                  <a:pt x="14889" y="96779"/>
                </a:lnTo>
                <a:cubicBezTo>
                  <a:pt x="6677" y="96779"/>
                  <a:pt x="0" y="90102"/>
                  <a:pt x="0" y="81890"/>
                </a:cubicBezTo>
                <a:lnTo>
                  <a:pt x="0" y="50251"/>
                </a:lnTo>
                <a:close/>
                <a:moveTo>
                  <a:pt x="59556" y="50251"/>
                </a:moveTo>
                <a:cubicBezTo>
                  <a:pt x="59556" y="34826"/>
                  <a:pt x="72049" y="22334"/>
                  <a:pt x="87473" y="22334"/>
                </a:cubicBezTo>
                <a:lnTo>
                  <a:pt x="89334" y="22334"/>
                </a:lnTo>
                <a:cubicBezTo>
                  <a:pt x="93452" y="22334"/>
                  <a:pt x="96779" y="25660"/>
                  <a:pt x="96779" y="29778"/>
                </a:cubicBezTo>
                <a:cubicBezTo>
                  <a:pt x="96779" y="33896"/>
                  <a:pt x="93452" y="37223"/>
                  <a:pt x="89334" y="37223"/>
                </a:cubicBezTo>
                <a:lnTo>
                  <a:pt x="87473" y="37223"/>
                </a:lnTo>
                <a:cubicBezTo>
                  <a:pt x="80285" y="37223"/>
                  <a:pt x="74445" y="43062"/>
                  <a:pt x="74445" y="50251"/>
                </a:cubicBezTo>
                <a:lnTo>
                  <a:pt x="74445" y="52112"/>
                </a:lnTo>
                <a:lnTo>
                  <a:pt x="89334" y="52112"/>
                </a:lnTo>
                <a:cubicBezTo>
                  <a:pt x="97547" y="52112"/>
                  <a:pt x="104223" y="58788"/>
                  <a:pt x="104223" y="67001"/>
                </a:cubicBezTo>
                <a:lnTo>
                  <a:pt x="104223" y="81890"/>
                </a:lnTo>
                <a:cubicBezTo>
                  <a:pt x="104223" y="90102"/>
                  <a:pt x="97547" y="96779"/>
                  <a:pt x="89334" y="96779"/>
                </a:cubicBezTo>
                <a:lnTo>
                  <a:pt x="74445" y="96779"/>
                </a:lnTo>
                <a:cubicBezTo>
                  <a:pt x="66233" y="96779"/>
                  <a:pt x="59556" y="90102"/>
                  <a:pt x="59556" y="81890"/>
                </a:cubicBezTo>
                <a:lnTo>
                  <a:pt x="59556" y="50251"/>
                </a:lnTo>
                <a:close/>
              </a:path>
            </a:pathLst>
          </a:custGeom>
          <a:solidFill>
            <a:srgbClr val="8D99AE"/>
          </a:solidFill>
          <a:ln/>
        </p:spPr>
      </p:sp>
      <p:sp>
        <p:nvSpPr>
          <p:cNvPr id="24" name="Text 21"/>
          <p:cNvSpPr/>
          <p:nvPr/>
        </p:nvSpPr>
        <p:spPr>
          <a:xfrm>
            <a:off x="6574435" y="3757141"/>
            <a:ext cx="3216033" cy="170161"/>
          </a:xfrm>
          <a:prstGeom prst="rect">
            <a:avLst/>
          </a:prstGeom>
          <a:noFill/>
          <a:ln/>
        </p:spPr>
        <p:txBody>
          <a:bodyPr wrap="square" lIns="0" tIns="0" rIns="0" bIns="0" rtlCol="0" anchor="ctr"/>
          <a:lstStyle/>
          <a:p>
            <a:pPr>
              <a:lnSpc>
                <a:spcPct val="120000"/>
              </a:lnSpc>
            </a:pPr>
            <a:r>
              <a:rPr lang="en-US" sz="938" dirty="0">
                <a:solidFill>
                  <a:srgbClr val="8D99AE"/>
                </a:solidFill>
                <a:latin typeface="MiSans" pitchFamily="34" charset="0"/>
                <a:ea typeface="MiSans" pitchFamily="34" charset="-122"/>
                <a:cs typeface="MiSans" pitchFamily="34" charset="-120"/>
              </a:rPr>
              <a:t>"Solo un hobby, no será grande ni profesional como GNU"</a:t>
            </a:r>
            <a:endParaRPr lang="en-US" sz="1600" dirty="0"/>
          </a:p>
        </p:txBody>
      </p:sp>
      <p:sp>
        <p:nvSpPr>
          <p:cNvPr id="25" name="Shape 22"/>
          <p:cNvSpPr/>
          <p:nvPr/>
        </p:nvSpPr>
        <p:spPr>
          <a:xfrm>
            <a:off x="6183916" y="4243806"/>
            <a:ext cx="5664643" cy="1351074"/>
          </a:xfrm>
          <a:custGeom>
            <a:avLst/>
            <a:gdLst/>
            <a:ahLst/>
            <a:cxnLst/>
            <a:rect l="l" t="t" r="r" b="b"/>
            <a:pathLst>
              <a:path w="5664643" h="1351074">
                <a:moveTo>
                  <a:pt x="68067" y="0"/>
                </a:moveTo>
                <a:lnTo>
                  <a:pt x="5596576" y="0"/>
                </a:lnTo>
                <a:cubicBezTo>
                  <a:pt x="5634168" y="0"/>
                  <a:pt x="5664643" y="30475"/>
                  <a:pt x="5664643" y="68067"/>
                </a:cubicBezTo>
                <a:lnTo>
                  <a:pt x="5664643" y="1283007"/>
                </a:lnTo>
                <a:cubicBezTo>
                  <a:pt x="5664643" y="1320600"/>
                  <a:pt x="5634168" y="1351074"/>
                  <a:pt x="5596576" y="1351074"/>
                </a:cubicBezTo>
                <a:lnTo>
                  <a:pt x="68067" y="1351074"/>
                </a:lnTo>
                <a:cubicBezTo>
                  <a:pt x="30475" y="1351074"/>
                  <a:pt x="0" y="1320600"/>
                  <a:pt x="0" y="1283007"/>
                </a:cubicBezTo>
                <a:lnTo>
                  <a:pt x="0" y="68067"/>
                </a:lnTo>
                <a:cubicBezTo>
                  <a:pt x="0" y="30500"/>
                  <a:pt x="30500" y="0"/>
                  <a:pt x="68067" y="0"/>
                </a:cubicBezTo>
                <a:close/>
              </a:path>
            </a:pathLst>
          </a:custGeom>
          <a:gradFill rotWithShape="1" flip="none">
            <a:gsLst>
              <a:gs pos="0">
                <a:srgbClr val="8D99AE">
                  <a:alpha val="20000"/>
                </a:srgbClr>
              </a:gs>
              <a:gs pos="100000">
                <a:srgbClr val="8D99AE">
                  <a:alpha val="5000"/>
                </a:srgbClr>
              </a:gs>
            </a:gsLst>
            <a:lin ang="2700000" scaled="1"/>
          </a:gradFill>
          <a:ln w="10160">
            <a:solidFill>
              <a:srgbClr val="8D99AE">
                <a:alpha val="50196"/>
              </a:srgbClr>
            </a:solidFill>
            <a:prstDash val="solid"/>
          </a:ln>
        </p:spPr>
      </p:sp>
      <p:sp>
        <p:nvSpPr>
          <p:cNvPr id="26" name="Shape 23"/>
          <p:cNvSpPr/>
          <p:nvPr/>
        </p:nvSpPr>
        <p:spPr>
          <a:xfrm>
            <a:off x="6383004" y="4434384"/>
            <a:ext cx="204193" cy="204193"/>
          </a:xfrm>
          <a:custGeom>
            <a:avLst/>
            <a:gdLst/>
            <a:ahLst/>
            <a:cxnLst/>
            <a:rect l="l" t="t" r="r" b="b"/>
            <a:pathLst>
              <a:path w="204193" h="204193">
                <a:moveTo>
                  <a:pt x="89334" y="0"/>
                </a:moveTo>
                <a:cubicBezTo>
                  <a:pt x="103412" y="0"/>
                  <a:pt x="114858" y="8574"/>
                  <a:pt x="114858" y="19143"/>
                </a:cubicBezTo>
                <a:cubicBezTo>
                  <a:pt x="114858" y="23291"/>
                  <a:pt x="113104" y="27119"/>
                  <a:pt x="110073" y="30270"/>
                </a:cubicBezTo>
                <a:cubicBezTo>
                  <a:pt x="107440" y="33022"/>
                  <a:pt x="105287" y="36372"/>
                  <a:pt x="105287" y="40200"/>
                </a:cubicBezTo>
                <a:cubicBezTo>
                  <a:pt x="105287" y="46183"/>
                  <a:pt x="110152" y="51048"/>
                  <a:pt x="116135" y="51048"/>
                </a:cubicBezTo>
                <a:lnTo>
                  <a:pt x="134001" y="51048"/>
                </a:lnTo>
                <a:cubicBezTo>
                  <a:pt x="144570" y="51048"/>
                  <a:pt x="153144" y="59623"/>
                  <a:pt x="153144" y="70191"/>
                </a:cubicBezTo>
                <a:lnTo>
                  <a:pt x="153144" y="88058"/>
                </a:lnTo>
                <a:cubicBezTo>
                  <a:pt x="153144" y="94040"/>
                  <a:pt x="158010" y="98906"/>
                  <a:pt x="163992" y="98906"/>
                </a:cubicBezTo>
                <a:cubicBezTo>
                  <a:pt x="167781" y="98906"/>
                  <a:pt x="171171" y="96752"/>
                  <a:pt x="173923" y="94120"/>
                </a:cubicBezTo>
                <a:cubicBezTo>
                  <a:pt x="177073" y="91129"/>
                  <a:pt x="180902" y="89334"/>
                  <a:pt x="185050" y="89334"/>
                </a:cubicBezTo>
                <a:cubicBezTo>
                  <a:pt x="195618" y="89334"/>
                  <a:pt x="204193" y="100780"/>
                  <a:pt x="204193" y="114858"/>
                </a:cubicBezTo>
                <a:cubicBezTo>
                  <a:pt x="204193" y="128936"/>
                  <a:pt x="195618" y="140382"/>
                  <a:pt x="185050" y="140382"/>
                </a:cubicBezTo>
                <a:cubicBezTo>
                  <a:pt x="180902" y="140382"/>
                  <a:pt x="177033" y="138628"/>
                  <a:pt x="173923" y="135597"/>
                </a:cubicBezTo>
                <a:cubicBezTo>
                  <a:pt x="171171" y="132964"/>
                  <a:pt x="167821" y="130811"/>
                  <a:pt x="163992" y="130811"/>
                </a:cubicBezTo>
                <a:cubicBezTo>
                  <a:pt x="158010" y="130811"/>
                  <a:pt x="153144" y="135676"/>
                  <a:pt x="153144" y="141659"/>
                </a:cubicBezTo>
                <a:lnTo>
                  <a:pt x="153144" y="185050"/>
                </a:lnTo>
                <a:cubicBezTo>
                  <a:pt x="153144" y="195618"/>
                  <a:pt x="144570" y="204193"/>
                  <a:pt x="134001" y="204193"/>
                </a:cubicBezTo>
                <a:lnTo>
                  <a:pt x="111349" y="204193"/>
                </a:lnTo>
                <a:cubicBezTo>
                  <a:pt x="106244" y="204193"/>
                  <a:pt x="102096" y="200045"/>
                  <a:pt x="102096" y="194940"/>
                </a:cubicBezTo>
                <a:cubicBezTo>
                  <a:pt x="102096" y="191271"/>
                  <a:pt x="104409" y="188041"/>
                  <a:pt x="107361" y="185847"/>
                </a:cubicBezTo>
                <a:cubicBezTo>
                  <a:pt x="111987" y="182377"/>
                  <a:pt x="114858" y="177592"/>
                  <a:pt x="114858" y="172288"/>
                </a:cubicBezTo>
                <a:cubicBezTo>
                  <a:pt x="114858" y="161719"/>
                  <a:pt x="103412" y="153144"/>
                  <a:pt x="89334" y="153144"/>
                </a:cubicBezTo>
                <a:cubicBezTo>
                  <a:pt x="75256" y="153144"/>
                  <a:pt x="63810" y="161719"/>
                  <a:pt x="63810" y="172288"/>
                </a:cubicBezTo>
                <a:cubicBezTo>
                  <a:pt x="63810" y="177592"/>
                  <a:pt x="66682" y="182377"/>
                  <a:pt x="71308" y="185847"/>
                </a:cubicBezTo>
                <a:cubicBezTo>
                  <a:pt x="74259" y="188041"/>
                  <a:pt x="76572" y="191231"/>
                  <a:pt x="76572" y="194940"/>
                </a:cubicBezTo>
                <a:cubicBezTo>
                  <a:pt x="76572" y="200045"/>
                  <a:pt x="72425" y="204193"/>
                  <a:pt x="67320" y="204193"/>
                </a:cubicBezTo>
                <a:lnTo>
                  <a:pt x="19143" y="204193"/>
                </a:lnTo>
                <a:cubicBezTo>
                  <a:pt x="8574" y="204193"/>
                  <a:pt x="0" y="195618"/>
                  <a:pt x="0" y="185050"/>
                </a:cubicBezTo>
                <a:lnTo>
                  <a:pt x="0" y="136873"/>
                </a:lnTo>
                <a:cubicBezTo>
                  <a:pt x="0" y="131768"/>
                  <a:pt x="4148" y="127620"/>
                  <a:pt x="9252" y="127620"/>
                </a:cubicBezTo>
                <a:cubicBezTo>
                  <a:pt x="12922" y="127620"/>
                  <a:pt x="16152" y="129933"/>
                  <a:pt x="18345" y="132885"/>
                </a:cubicBezTo>
                <a:cubicBezTo>
                  <a:pt x="21815" y="137511"/>
                  <a:pt x="26601" y="140382"/>
                  <a:pt x="31905" y="140382"/>
                </a:cubicBezTo>
                <a:cubicBezTo>
                  <a:pt x="42474" y="140382"/>
                  <a:pt x="51048" y="128936"/>
                  <a:pt x="51048" y="114858"/>
                </a:cubicBezTo>
                <a:cubicBezTo>
                  <a:pt x="51048" y="100780"/>
                  <a:pt x="42474" y="89334"/>
                  <a:pt x="31905" y="89334"/>
                </a:cubicBezTo>
                <a:cubicBezTo>
                  <a:pt x="26601" y="89334"/>
                  <a:pt x="21815" y="92206"/>
                  <a:pt x="18345" y="96832"/>
                </a:cubicBezTo>
                <a:cubicBezTo>
                  <a:pt x="16152" y="99783"/>
                  <a:pt x="12961" y="102096"/>
                  <a:pt x="9252" y="102096"/>
                </a:cubicBezTo>
                <a:cubicBezTo>
                  <a:pt x="4148" y="102096"/>
                  <a:pt x="0" y="97949"/>
                  <a:pt x="0" y="92844"/>
                </a:cubicBezTo>
                <a:lnTo>
                  <a:pt x="0" y="70191"/>
                </a:lnTo>
                <a:cubicBezTo>
                  <a:pt x="0" y="59623"/>
                  <a:pt x="8574" y="51048"/>
                  <a:pt x="19143" y="51048"/>
                </a:cubicBezTo>
                <a:lnTo>
                  <a:pt x="62534" y="51048"/>
                </a:lnTo>
                <a:cubicBezTo>
                  <a:pt x="68516" y="51048"/>
                  <a:pt x="73382" y="46183"/>
                  <a:pt x="73382" y="40200"/>
                </a:cubicBezTo>
                <a:cubicBezTo>
                  <a:pt x="73382" y="36412"/>
                  <a:pt x="71228" y="33022"/>
                  <a:pt x="68596" y="30270"/>
                </a:cubicBezTo>
                <a:cubicBezTo>
                  <a:pt x="65605" y="27119"/>
                  <a:pt x="63810" y="23291"/>
                  <a:pt x="63810" y="19143"/>
                </a:cubicBezTo>
                <a:cubicBezTo>
                  <a:pt x="63810" y="8574"/>
                  <a:pt x="75256" y="0"/>
                  <a:pt x="89334" y="0"/>
                </a:cubicBezTo>
                <a:close/>
              </a:path>
            </a:pathLst>
          </a:custGeom>
          <a:solidFill>
            <a:srgbClr val="8D99AE"/>
          </a:solidFill>
          <a:ln/>
        </p:spPr>
      </p:sp>
      <p:sp>
        <p:nvSpPr>
          <p:cNvPr id="27" name="Text 24"/>
          <p:cNvSpPr/>
          <p:nvPr/>
        </p:nvSpPr>
        <p:spPr>
          <a:xfrm>
            <a:off x="6714817" y="4417368"/>
            <a:ext cx="2237611" cy="238225"/>
          </a:xfrm>
          <a:prstGeom prst="rect">
            <a:avLst/>
          </a:prstGeom>
          <a:noFill/>
          <a:ln/>
        </p:spPr>
        <p:txBody>
          <a:bodyPr wrap="square" lIns="0" tIns="0" rIns="0" bIns="0" rtlCol="0" anchor="ctr"/>
          <a:lstStyle/>
          <a:p>
            <a:pPr>
              <a:lnSpc>
                <a:spcPct val="120000"/>
              </a:lnSpc>
            </a:pPr>
            <a:r>
              <a:rPr lang="en-US" sz="1340" b="1" dirty="0">
                <a:solidFill>
                  <a:srgbClr val="EDF2F4"/>
                </a:solidFill>
                <a:latin typeface="MiSans" pitchFamily="34" charset="0"/>
                <a:ea typeface="MiSans" pitchFamily="34" charset="-122"/>
                <a:cs typeface="MiSans" pitchFamily="34" charset="-120"/>
              </a:rPr>
              <a:t>La Combinación Ganadora</a:t>
            </a:r>
            <a:endParaRPr lang="en-US" sz="1600" dirty="0"/>
          </a:p>
        </p:txBody>
      </p:sp>
      <p:sp>
        <p:nvSpPr>
          <p:cNvPr id="28" name="Text 25"/>
          <p:cNvSpPr/>
          <p:nvPr/>
        </p:nvSpPr>
        <p:spPr>
          <a:xfrm>
            <a:off x="6357480" y="4757689"/>
            <a:ext cx="5385580" cy="663626"/>
          </a:xfrm>
          <a:prstGeom prst="rect">
            <a:avLst/>
          </a:prstGeom>
          <a:noFill/>
          <a:ln/>
        </p:spPr>
        <p:txBody>
          <a:bodyPr wrap="square" lIns="0" tIns="0" rIns="0" bIns="0" rtlCol="0" anchor="ctr"/>
          <a:lstStyle/>
          <a:p>
            <a:pPr>
              <a:lnSpc>
                <a:spcPct val="140000"/>
              </a:lnSpc>
            </a:pPr>
            <a:r>
              <a:rPr lang="en-US" sz="1072" dirty="0">
                <a:solidFill>
                  <a:srgbClr val="8D99AE"/>
                </a:solidFill>
                <a:latin typeface="MiSans" pitchFamily="34" charset="0"/>
                <a:ea typeface="MiSans" pitchFamily="34" charset="-122"/>
                <a:cs typeface="MiSans" pitchFamily="34" charset="-120"/>
              </a:rPr>
              <a:t>El kernel de Linux llenó el vacío crítico que tenía el proyecto GNU. Al unir el núcleo de Torvalds con las herramientas de Stallman, se formó un </a:t>
            </a:r>
            <a:pPr>
              <a:lnSpc>
                <a:spcPct val="140000"/>
              </a:lnSpc>
            </a:pPr>
            <a:r>
              <a:rPr lang="en-US" sz="1072" b="1" dirty="0">
                <a:solidFill>
                  <a:srgbClr val="8D99AE"/>
                </a:solidFill>
                <a:latin typeface="MiSans" pitchFamily="34" charset="0"/>
                <a:ea typeface="MiSans" pitchFamily="34" charset="-122"/>
                <a:cs typeface="MiSans" pitchFamily="34" charset="-120"/>
              </a:rPr>
              <a:t>sistema operativo completo y libre</a:t>
            </a:r>
            <a:pPr>
              <a:lnSpc>
                <a:spcPct val="140000"/>
              </a:lnSpc>
            </a:pPr>
            <a:r>
              <a:rPr lang="en-US" sz="1072" dirty="0">
                <a:solidFill>
                  <a:srgbClr val="8D99AE"/>
                </a:solidFill>
                <a:latin typeface="MiSans" pitchFamily="34" charset="0"/>
                <a:ea typeface="MiSans" pitchFamily="34" charset="-122"/>
                <a:cs typeface="MiSans" pitchFamily="34" charset="-120"/>
              </a:rPr>
              <a:t>: GNU/Linux.</a:t>
            </a:r>
            <a:endParaRPr lang="en-US" sz="1600" dirty="0"/>
          </a:p>
        </p:txBody>
      </p:sp>
      <p:sp>
        <p:nvSpPr>
          <p:cNvPr id="29" name="Shape 26"/>
          <p:cNvSpPr/>
          <p:nvPr/>
        </p:nvSpPr>
        <p:spPr>
          <a:xfrm>
            <a:off x="340321" y="5734409"/>
            <a:ext cx="3743531" cy="782738"/>
          </a:xfrm>
          <a:custGeom>
            <a:avLst/>
            <a:gdLst/>
            <a:ahLst/>
            <a:cxnLst/>
            <a:rect l="l" t="t" r="r" b="b"/>
            <a:pathLst>
              <a:path w="3743531" h="782738">
                <a:moveTo>
                  <a:pt x="68067" y="0"/>
                </a:moveTo>
                <a:lnTo>
                  <a:pt x="3675464" y="0"/>
                </a:lnTo>
                <a:cubicBezTo>
                  <a:pt x="3713056" y="0"/>
                  <a:pt x="3743531" y="30475"/>
                  <a:pt x="3743531" y="68067"/>
                </a:cubicBezTo>
                <a:lnTo>
                  <a:pt x="3743531" y="714671"/>
                </a:lnTo>
                <a:cubicBezTo>
                  <a:pt x="3743531" y="752264"/>
                  <a:pt x="3713056" y="782738"/>
                  <a:pt x="3675464" y="782738"/>
                </a:cubicBezTo>
                <a:lnTo>
                  <a:pt x="68067" y="782738"/>
                </a:lnTo>
                <a:cubicBezTo>
                  <a:pt x="30500" y="782738"/>
                  <a:pt x="0" y="752239"/>
                  <a:pt x="0" y="714671"/>
                </a:cubicBezTo>
                <a:lnTo>
                  <a:pt x="0" y="68067"/>
                </a:lnTo>
                <a:cubicBezTo>
                  <a:pt x="0" y="30475"/>
                  <a:pt x="30475" y="0"/>
                  <a:pt x="68067" y="0"/>
                </a:cubicBezTo>
                <a:close/>
              </a:path>
            </a:pathLst>
          </a:custGeom>
          <a:solidFill>
            <a:srgbClr val="4A5C6A">
              <a:alpha val="20000"/>
            </a:srgbClr>
          </a:solidFill>
          <a:ln/>
        </p:spPr>
      </p:sp>
      <p:sp>
        <p:nvSpPr>
          <p:cNvPr id="30" name="Text 27"/>
          <p:cNvSpPr/>
          <p:nvPr/>
        </p:nvSpPr>
        <p:spPr>
          <a:xfrm>
            <a:off x="412639" y="5870537"/>
            <a:ext cx="3598895" cy="306289"/>
          </a:xfrm>
          <a:prstGeom prst="rect">
            <a:avLst/>
          </a:prstGeom>
          <a:noFill/>
          <a:ln/>
        </p:spPr>
        <p:txBody>
          <a:bodyPr wrap="square" lIns="0" tIns="0" rIns="0" bIns="0" rtlCol="0" anchor="ctr"/>
          <a:lstStyle/>
          <a:p>
            <a:pPr algn="ctr">
              <a:lnSpc>
                <a:spcPct val="100000"/>
              </a:lnSpc>
            </a:pPr>
            <a:r>
              <a:rPr lang="en-US" sz="2010" b="1" dirty="0">
                <a:solidFill>
                  <a:srgbClr val="8D99AE"/>
                </a:solidFill>
                <a:latin typeface="MiSans" pitchFamily="34" charset="0"/>
                <a:ea typeface="MiSans" pitchFamily="34" charset="-122"/>
                <a:cs typeface="MiSans" pitchFamily="34" charset="-120"/>
              </a:rPr>
              <a:t>1991</a:t>
            </a:r>
            <a:endParaRPr lang="en-US" sz="1600" dirty="0"/>
          </a:p>
        </p:txBody>
      </p:sp>
      <p:sp>
        <p:nvSpPr>
          <p:cNvPr id="31" name="Text 28"/>
          <p:cNvSpPr/>
          <p:nvPr/>
        </p:nvSpPr>
        <p:spPr>
          <a:xfrm>
            <a:off x="446671" y="6210858"/>
            <a:ext cx="3530830" cy="170161"/>
          </a:xfrm>
          <a:prstGeom prst="rect">
            <a:avLst/>
          </a:prstGeom>
          <a:noFill/>
          <a:ln/>
        </p:spPr>
        <p:txBody>
          <a:bodyPr wrap="square" lIns="0" tIns="0" rIns="0" bIns="0" rtlCol="0" anchor="ctr"/>
          <a:lstStyle/>
          <a:p>
            <a:pPr algn="ctr">
              <a:lnSpc>
                <a:spcPct val="120000"/>
              </a:lnSpc>
            </a:pPr>
            <a:r>
              <a:rPr lang="en-US" sz="938" dirty="0">
                <a:solidFill>
                  <a:srgbClr val="8D99AE"/>
                </a:solidFill>
                <a:latin typeface="MiSans" pitchFamily="34" charset="0"/>
                <a:ea typeface="MiSans" pitchFamily="34" charset="-122"/>
                <a:cs typeface="MiSans" pitchFamily="34" charset="-120"/>
              </a:rPr>
              <a:t>Año de lanzamiento</a:t>
            </a:r>
            <a:endParaRPr lang="en-US" sz="1600" dirty="0"/>
          </a:p>
        </p:txBody>
      </p:sp>
      <p:sp>
        <p:nvSpPr>
          <p:cNvPr id="32" name="Shape 29"/>
          <p:cNvSpPr/>
          <p:nvPr/>
        </p:nvSpPr>
        <p:spPr>
          <a:xfrm>
            <a:off x="4222533" y="5734409"/>
            <a:ext cx="3743531" cy="782738"/>
          </a:xfrm>
          <a:custGeom>
            <a:avLst/>
            <a:gdLst/>
            <a:ahLst/>
            <a:cxnLst/>
            <a:rect l="l" t="t" r="r" b="b"/>
            <a:pathLst>
              <a:path w="3743531" h="782738">
                <a:moveTo>
                  <a:pt x="68067" y="0"/>
                </a:moveTo>
                <a:lnTo>
                  <a:pt x="3675464" y="0"/>
                </a:lnTo>
                <a:cubicBezTo>
                  <a:pt x="3713056" y="0"/>
                  <a:pt x="3743531" y="30475"/>
                  <a:pt x="3743531" y="68067"/>
                </a:cubicBezTo>
                <a:lnTo>
                  <a:pt x="3743531" y="714671"/>
                </a:lnTo>
                <a:cubicBezTo>
                  <a:pt x="3743531" y="752264"/>
                  <a:pt x="3713056" y="782738"/>
                  <a:pt x="3675464" y="782738"/>
                </a:cubicBezTo>
                <a:lnTo>
                  <a:pt x="68067" y="782738"/>
                </a:lnTo>
                <a:cubicBezTo>
                  <a:pt x="30500" y="782738"/>
                  <a:pt x="0" y="752239"/>
                  <a:pt x="0" y="714671"/>
                </a:cubicBezTo>
                <a:lnTo>
                  <a:pt x="0" y="68067"/>
                </a:lnTo>
                <a:cubicBezTo>
                  <a:pt x="0" y="30475"/>
                  <a:pt x="30475" y="0"/>
                  <a:pt x="68067" y="0"/>
                </a:cubicBezTo>
                <a:close/>
              </a:path>
            </a:pathLst>
          </a:custGeom>
          <a:solidFill>
            <a:srgbClr val="4A5C6A">
              <a:alpha val="20000"/>
            </a:srgbClr>
          </a:solidFill>
          <a:ln/>
        </p:spPr>
      </p:sp>
      <p:sp>
        <p:nvSpPr>
          <p:cNvPr id="33" name="Text 30"/>
          <p:cNvSpPr/>
          <p:nvPr/>
        </p:nvSpPr>
        <p:spPr>
          <a:xfrm>
            <a:off x="4294851" y="5870537"/>
            <a:ext cx="3598895" cy="306289"/>
          </a:xfrm>
          <a:prstGeom prst="rect">
            <a:avLst/>
          </a:prstGeom>
          <a:noFill/>
          <a:ln/>
        </p:spPr>
        <p:txBody>
          <a:bodyPr wrap="square" lIns="0" tIns="0" rIns="0" bIns="0" rtlCol="0" anchor="ctr"/>
          <a:lstStyle/>
          <a:p>
            <a:pPr algn="ctr">
              <a:lnSpc>
                <a:spcPct val="100000"/>
              </a:lnSpc>
            </a:pPr>
            <a:r>
              <a:rPr lang="en-US" sz="2010" b="1" dirty="0">
                <a:solidFill>
                  <a:srgbClr val="8D99AE"/>
                </a:solidFill>
                <a:latin typeface="MiSans" pitchFamily="34" charset="0"/>
                <a:ea typeface="MiSans" pitchFamily="34" charset="-122"/>
                <a:cs typeface="MiSans" pitchFamily="34" charset="-120"/>
              </a:rPr>
              <a:t>Intel 386</a:t>
            </a:r>
            <a:endParaRPr lang="en-US" sz="1600" dirty="0"/>
          </a:p>
        </p:txBody>
      </p:sp>
      <p:sp>
        <p:nvSpPr>
          <p:cNvPr id="34" name="Text 31"/>
          <p:cNvSpPr/>
          <p:nvPr/>
        </p:nvSpPr>
        <p:spPr>
          <a:xfrm>
            <a:off x="4328883" y="6210858"/>
            <a:ext cx="3530830" cy="170161"/>
          </a:xfrm>
          <a:prstGeom prst="rect">
            <a:avLst/>
          </a:prstGeom>
          <a:noFill/>
          <a:ln/>
        </p:spPr>
        <p:txBody>
          <a:bodyPr wrap="square" lIns="0" tIns="0" rIns="0" bIns="0" rtlCol="0" anchor="ctr"/>
          <a:lstStyle/>
          <a:p>
            <a:pPr algn="ctr">
              <a:lnSpc>
                <a:spcPct val="120000"/>
              </a:lnSpc>
            </a:pPr>
            <a:r>
              <a:rPr lang="en-US" sz="938" dirty="0">
                <a:solidFill>
                  <a:srgbClr val="8D99AE"/>
                </a:solidFill>
                <a:latin typeface="MiSans" pitchFamily="34" charset="0"/>
                <a:ea typeface="MiSans" pitchFamily="34" charset="-122"/>
                <a:cs typeface="MiSans" pitchFamily="34" charset="-120"/>
              </a:rPr>
              <a:t>Primera arquitectura</a:t>
            </a:r>
            <a:endParaRPr lang="en-US" sz="1600" dirty="0"/>
          </a:p>
        </p:txBody>
      </p:sp>
      <p:sp>
        <p:nvSpPr>
          <p:cNvPr id="35" name="Shape 32"/>
          <p:cNvSpPr/>
          <p:nvPr/>
        </p:nvSpPr>
        <p:spPr>
          <a:xfrm>
            <a:off x="8104745" y="5734409"/>
            <a:ext cx="3743531" cy="782738"/>
          </a:xfrm>
          <a:custGeom>
            <a:avLst/>
            <a:gdLst/>
            <a:ahLst/>
            <a:cxnLst/>
            <a:rect l="l" t="t" r="r" b="b"/>
            <a:pathLst>
              <a:path w="3743531" h="782738">
                <a:moveTo>
                  <a:pt x="68067" y="0"/>
                </a:moveTo>
                <a:lnTo>
                  <a:pt x="3675464" y="0"/>
                </a:lnTo>
                <a:cubicBezTo>
                  <a:pt x="3713056" y="0"/>
                  <a:pt x="3743531" y="30475"/>
                  <a:pt x="3743531" y="68067"/>
                </a:cubicBezTo>
                <a:lnTo>
                  <a:pt x="3743531" y="714671"/>
                </a:lnTo>
                <a:cubicBezTo>
                  <a:pt x="3743531" y="752264"/>
                  <a:pt x="3713056" y="782738"/>
                  <a:pt x="3675464" y="782738"/>
                </a:cubicBezTo>
                <a:lnTo>
                  <a:pt x="68067" y="782738"/>
                </a:lnTo>
                <a:cubicBezTo>
                  <a:pt x="30500" y="782738"/>
                  <a:pt x="0" y="752239"/>
                  <a:pt x="0" y="714671"/>
                </a:cubicBezTo>
                <a:lnTo>
                  <a:pt x="0" y="68067"/>
                </a:lnTo>
                <a:cubicBezTo>
                  <a:pt x="0" y="30475"/>
                  <a:pt x="30475" y="0"/>
                  <a:pt x="68067" y="0"/>
                </a:cubicBezTo>
                <a:close/>
              </a:path>
            </a:pathLst>
          </a:custGeom>
          <a:solidFill>
            <a:srgbClr val="4A5C6A">
              <a:alpha val="20000"/>
            </a:srgbClr>
          </a:solidFill>
          <a:ln/>
        </p:spPr>
      </p:sp>
      <p:sp>
        <p:nvSpPr>
          <p:cNvPr id="36" name="Text 33"/>
          <p:cNvSpPr/>
          <p:nvPr/>
        </p:nvSpPr>
        <p:spPr>
          <a:xfrm>
            <a:off x="8177063" y="5870537"/>
            <a:ext cx="3598895" cy="306289"/>
          </a:xfrm>
          <a:prstGeom prst="rect">
            <a:avLst/>
          </a:prstGeom>
          <a:noFill/>
          <a:ln/>
        </p:spPr>
        <p:txBody>
          <a:bodyPr wrap="square" lIns="0" tIns="0" rIns="0" bIns="0" rtlCol="0" anchor="ctr"/>
          <a:lstStyle/>
          <a:p>
            <a:pPr algn="ctr">
              <a:lnSpc>
                <a:spcPct val="100000"/>
              </a:lnSpc>
            </a:pPr>
            <a:r>
              <a:rPr lang="en-US" sz="2010" b="1" dirty="0">
                <a:solidFill>
                  <a:srgbClr val="8D99AE"/>
                </a:solidFill>
                <a:latin typeface="MiSans" pitchFamily="34" charset="0"/>
                <a:ea typeface="MiSans" pitchFamily="34" charset="-122"/>
                <a:cs typeface="MiSans" pitchFamily="34" charset="-120"/>
              </a:rPr>
              <a:t>GPL v2.0</a:t>
            </a:r>
            <a:endParaRPr lang="en-US" sz="1600" dirty="0"/>
          </a:p>
        </p:txBody>
      </p:sp>
      <p:sp>
        <p:nvSpPr>
          <p:cNvPr id="37" name="Text 34"/>
          <p:cNvSpPr/>
          <p:nvPr/>
        </p:nvSpPr>
        <p:spPr>
          <a:xfrm>
            <a:off x="8211095" y="6210858"/>
            <a:ext cx="3530830" cy="170161"/>
          </a:xfrm>
          <a:prstGeom prst="rect">
            <a:avLst/>
          </a:prstGeom>
          <a:noFill/>
          <a:ln/>
        </p:spPr>
        <p:txBody>
          <a:bodyPr wrap="square" lIns="0" tIns="0" rIns="0" bIns="0" rtlCol="0" anchor="ctr"/>
          <a:lstStyle/>
          <a:p>
            <a:pPr algn="ctr">
              <a:lnSpc>
                <a:spcPct val="120000"/>
              </a:lnSpc>
            </a:pPr>
            <a:r>
              <a:rPr lang="en-US" sz="938" dirty="0">
                <a:solidFill>
                  <a:srgbClr val="8D99AE"/>
                </a:solidFill>
                <a:latin typeface="MiSans" pitchFamily="34" charset="0"/>
                <a:ea typeface="MiSans" pitchFamily="34" charset="-122"/>
                <a:cs typeface="MiSans" pitchFamily="34" charset="-120"/>
              </a:rPr>
              <a:t>Licencia adoptada</a:t>
            </a:r>
            <a:endParaRPr lang="en-US" sz="1600" dirty="0"/>
          </a:p>
        </p:txBody>
      </p:sp>
    </p:spTree>
  </p:cSld>
  <p:clrMapOvr>
    <a:masterClrMapping/>
  </p:clrMapOvr>
  <p:transition>
    <p:fade/>
    <p:spd val="med"/>
  </p:transition>
</p:sld>
</file>

<file path=ppt/slides/slide13.xml><?xml version="1.0" encoding="utf-8"?>
<p:sld xmlns:a="http://schemas.openxmlformats.org/drawingml/2006/main" xmlns:r="http://schemas.openxmlformats.org/officeDocument/2006/relationships" xmlns:p="http://schemas.openxmlformats.org/presentationml/2006/main">
  <p:cSld name="Slide 13">
    <p:bg>
      <p:bgPr>
        <a:solidFill>
          <a:srgbClr val="1A1D21"/>
        </a:solidFill>
      </p:bgPr>
    </p:bg>
    <p:spTree>
      <p:nvGrpSpPr>
        <p:cNvPr id="1" name=""/>
        <p:cNvGrpSpPr/>
        <p:nvPr/>
      </p:nvGrpSpPr>
      <p:grpSpPr>
        <a:xfrm>
          <a:off x="0" y="0"/>
          <a:ext cx="0" cy="0"/>
          <a:chOff x="0" y="0"/>
          <a:chExt cx="0" cy="0"/>
        </a:xfrm>
      </p:grpSpPr>
      <p:sp>
        <p:nvSpPr>
          <p:cNvPr id="2" name="Text 0"/>
          <p:cNvSpPr/>
          <p:nvPr/>
        </p:nvSpPr>
        <p:spPr>
          <a:xfrm>
            <a:off x="337028" y="337028"/>
            <a:ext cx="11585349" cy="202217"/>
          </a:xfrm>
          <a:prstGeom prst="rect">
            <a:avLst/>
          </a:prstGeom>
          <a:noFill/>
          <a:ln/>
        </p:spPr>
        <p:txBody>
          <a:bodyPr wrap="square" lIns="0" tIns="0" rIns="0" bIns="0" rtlCol="0" anchor="ctr"/>
          <a:lstStyle/>
          <a:p>
            <a:pPr>
              <a:lnSpc>
                <a:spcPct val="130000"/>
              </a:lnSpc>
            </a:pPr>
            <a:r>
              <a:rPr lang="en-US" sz="1062" b="1" spc="106" kern="0" dirty="0">
                <a:solidFill>
                  <a:srgbClr val="8D99AE"/>
                </a:solidFill>
                <a:latin typeface="MiSans" pitchFamily="34" charset="0"/>
                <a:ea typeface="MiSans" pitchFamily="34" charset="-122"/>
                <a:cs typeface="MiSans" pitchFamily="34" charset="-120"/>
              </a:rPr>
              <a:t>EVOLUCIÓN • COMUNIDAD</a:t>
            </a:r>
            <a:endParaRPr lang="en-US" sz="1600" dirty="0"/>
          </a:p>
        </p:txBody>
      </p:sp>
      <p:sp>
        <p:nvSpPr>
          <p:cNvPr id="3" name="Text 1"/>
          <p:cNvSpPr/>
          <p:nvPr/>
        </p:nvSpPr>
        <p:spPr>
          <a:xfrm>
            <a:off x="337028" y="606651"/>
            <a:ext cx="11669606" cy="337028"/>
          </a:xfrm>
          <a:prstGeom prst="rect">
            <a:avLst/>
          </a:prstGeom>
          <a:noFill/>
          <a:ln/>
        </p:spPr>
        <p:txBody>
          <a:bodyPr wrap="square" lIns="0" tIns="0" rIns="0" bIns="0" rtlCol="0" anchor="ctr"/>
          <a:lstStyle/>
          <a:p>
            <a:pPr>
              <a:lnSpc>
                <a:spcPct val="90000"/>
              </a:lnSpc>
            </a:pPr>
            <a:r>
              <a:rPr lang="en-US" sz="2388" b="1" dirty="0">
                <a:solidFill>
                  <a:srgbClr val="EDF2F4"/>
                </a:solidFill>
                <a:latin typeface="MiSans" pitchFamily="34" charset="0"/>
                <a:ea typeface="MiSans" pitchFamily="34" charset="-122"/>
                <a:cs typeface="MiSans" pitchFamily="34" charset="-120"/>
              </a:rPr>
              <a:t>Desarrollo Colaborativo y Distribuciones</a:t>
            </a:r>
            <a:endParaRPr lang="en-US" sz="1600" dirty="0"/>
          </a:p>
        </p:txBody>
      </p:sp>
      <p:sp>
        <p:nvSpPr>
          <p:cNvPr id="4" name="Shape 2"/>
          <p:cNvSpPr/>
          <p:nvPr/>
        </p:nvSpPr>
        <p:spPr>
          <a:xfrm>
            <a:off x="340399" y="1115564"/>
            <a:ext cx="5668817" cy="4287000"/>
          </a:xfrm>
          <a:custGeom>
            <a:avLst/>
            <a:gdLst/>
            <a:ahLst/>
            <a:cxnLst/>
            <a:rect l="l" t="t" r="r" b="b"/>
            <a:pathLst>
              <a:path w="5668817" h="4287000">
                <a:moveTo>
                  <a:pt x="67392" y="0"/>
                </a:moveTo>
                <a:lnTo>
                  <a:pt x="5601425" y="0"/>
                </a:lnTo>
                <a:cubicBezTo>
                  <a:pt x="5638644" y="0"/>
                  <a:pt x="5668817" y="30172"/>
                  <a:pt x="5668817" y="67392"/>
                </a:cubicBezTo>
                <a:lnTo>
                  <a:pt x="5668817" y="4219609"/>
                </a:lnTo>
                <a:cubicBezTo>
                  <a:pt x="5668817" y="4256828"/>
                  <a:pt x="5638644" y="4287000"/>
                  <a:pt x="5601425" y="4287000"/>
                </a:cubicBezTo>
                <a:lnTo>
                  <a:pt x="67392" y="4287000"/>
                </a:lnTo>
                <a:cubicBezTo>
                  <a:pt x="30172" y="4287000"/>
                  <a:pt x="0" y="4256828"/>
                  <a:pt x="0" y="4219609"/>
                </a:cubicBezTo>
                <a:lnTo>
                  <a:pt x="0" y="67392"/>
                </a:lnTo>
                <a:cubicBezTo>
                  <a:pt x="0" y="30197"/>
                  <a:pt x="30197" y="0"/>
                  <a:pt x="67392" y="0"/>
                </a:cubicBezTo>
                <a:close/>
              </a:path>
            </a:pathLst>
          </a:custGeom>
          <a:gradFill rotWithShape="1" flip="none">
            <a:gsLst>
              <a:gs pos="0">
                <a:srgbClr val="4A5C6A">
                  <a:alpha val="30000"/>
                </a:srgbClr>
              </a:gs>
              <a:gs pos="100000">
                <a:srgbClr val="4A5C6A">
                  <a:alpha val="10000"/>
                </a:srgbClr>
              </a:gs>
            </a:gsLst>
            <a:lin ang="2700000" scaled="1"/>
          </a:gradFill>
          <a:ln w="10160">
            <a:solidFill>
              <a:srgbClr val="4A5C6A">
                <a:alpha val="50196"/>
              </a:srgbClr>
            </a:solidFill>
            <a:prstDash val="solid"/>
          </a:ln>
        </p:spPr>
      </p:sp>
      <p:sp>
        <p:nvSpPr>
          <p:cNvPr id="5" name="Shape 3"/>
          <p:cNvSpPr/>
          <p:nvPr/>
        </p:nvSpPr>
        <p:spPr>
          <a:xfrm>
            <a:off x="512283" y="1287447"/>
            <a:ext cx="471840" cy="471840"/>
          </a:xfrm>
          <a:custGeom>
            <a:avLst/>
            <a:gdLst/>
            <a:ahLst/>
            <a:cxnLst/>
            <a:rect l="l" t="t" r="r" b="b"/>
            <a:pathLst>
              <a:path w="471840" h="471840">
                <a:moveTo>
                  <a:pt x="67407" y="0"/>
                </a:moveTo>
                <a:lnTo>
                  <a:pt x="404433" y="0"/>
                </a:lnTo>
                <a:cubicBezTo>
                  <a:pt x="441636" y="0"/>
                  <a:pt x="471840" y="30204"/>
                  <a:pt x="471840" y="67407"/>
                </a:cubicBezTo>
                <a:lnTo>
                  <a:pt x="471840" y="404433"/>
                </a:lnTo>
                <a:cubicBezTo>
                  <a:pt x="471840" y="441636"/>
                  <a:pt x="441636" y="471840"/>
                  <a:pt x="404433" y="471840"/>
                </a:cubicBezTo>
                <a:lnTo>
                  <a:pt x="67407" y="471840"/>
                </a:lnTo>
                <a:cubicBezTo>
                  <a:pt x="30204" y="471840"/>
                  <a:pt x="0" y="441636"/>
                  <a:pt x="0" y="404433"/>
                </a:cubicBezTo>
                <a:lnTo>
                  <a:pt x="0" y="67407"/>
                </a:lnTo>
                <a:cubicBezTo>
                  <a:pt x="0" y="30204"/>
                  <a:pt x="30204" y="0"/>
                  <a:pt x="67407" y="0"/>
                </a:cubicBezTo>
                <a:close/>
              </a:path>
            </a:pathLst>
          </a:custGeom>
          <a:solidFill>
            <a:srgbClr val="8D99AE"/>
          </a:solidFill>
          <a:ln/>
        </p:spPr>
      </p:sp>
      <p:sp>
        <p:nvSpPr>
          <p:cNvPr id="6" name="Shape 4"/>
          <p:cNvSpPr/>
          <p:nvPr/>
        </p:nvSpPr>
        <p:spPr>
          <a:xfrm>
            <a:off x="621817" y="1422258"/>
            <a:ext cx="252771" cy="202217"/>
          </a:xfrm>
          <a:custGeom>
            <a:avLst/>
            <a:gdLst/>
            <a:ahLst/>
            <a:cxnLst/>
            <a:rect l="l" t="t" r="r" b="b"/>
            <a:pathLst>
              <a:path w="252771" h="202217">
                <a:moveTo>
                  <a:pt x="126386" y="6319"/>
                </a:moveTo>
                <a:cubicBezTo>
                  <a:pt x="149056" y="6319"/>
                  <a:pt x="167461" y="24725"/>
                  <a:pt x="167461" y="47395"/>
                </a:cubicBezTo>
                <a:cubicBezTo>
                  <a:pt x="167461" y="70065"/>
                  <a:pt x="149056" y="88470"/>
                  <a:pt x="126386" y="88470"/>
                </a:cubicBezTo>
                <a:cubicBezTo>
                  <a:pt x="103716" y="88470"/>
                  <a:pt x="85310" y="70065"/>
                  <a:pt x="85310" y="47395"/>
                </a:cubicBezTo>
                <a:cubicBezTo>
                  <a:pt x="85310" y="24725"/>
                  <a:pt x="103716" y="6319"/>
                  <a:pt x="126386" y="6319"/>
                </a:cubicBezTo>
                <a:close/>
                <a:moveTo>
                  <a:pt x="37916" y="34756"/>
                </a:moveTo>
                <a:cubicBezTo>
                  <a:pt x="53610" y="34756"/>
                  <a:pt x="66352" y="47498"/>
                  <a:pt x="66352" y="63193"/>
                </a:cubicBezTo>
                <a:cubicBezTo>
                  <a:pt x="66352" y="78887"/>
                  <a:pt x="53610" y="91630"/>
                  <a:pt x="37916" y="91630"/>
                </a:cubicBezTo>
                <a:cubicBezTo>
                  <a:pt x="22221" y="91630"/>
                  <a:pt x="9479" y="78887"/>
                  <a:pt x="9479" y="63193"/>
                </a:cubicBezTo>
                <a:cubicBezTo>
                  <a:pt x="9479" y="47498"/>
                  <a:pt x="22221" y="34756"/>
                  <a:pt x="37916" y="34756"/>
                </a:cubicBezTo>
                <a:close/>
                <a:moveTo>
                  <a:pt x="0" y="164301"/>
                </a:moveTo>
                <a:cubicBezTo>
                  <a:pt x="0" y="136378"/>
                  <a:pt x="22631" y="113747"/>
                  <a:pt x="50554" y="113747"/>
                </a:cubicBezTo>
                <a:cubicBezTo>
                  <a:pt x="55610" y="113747"/>
                  <a:pt x="60507" y="114497"/>
                  <a:pt x="65128" y="115880"/>
                </a:cubicBezTo>
                <a:cubicBezTo>
                  <a:pt x="52134" y="130414"/>
                  <a:pt x="44235" y="149609"/>
                  <a:pt x="44235" y="170621"/>
                </a:cubicBezTo>
                <a:lnTo>
                  <a:pt x="44235" y="176940"/>
                </a:lnTo>
                <a:cubicBezTo>
                  <a:pt x="44235" y="181442"/>
                  <a:pt x="45183" y="185708"/>
                  <a:pt x="46881" y="189578"/>
                </a:cubicBezTo>
                <a:lnTo>
                  <a:pt x="12639" y="189578"/>
                </a:lnTo>
                <a:cubicBezTo>
                  <a:pt x="5648" y="189578"/>
                  <a:pt x="0" y="183931"/>
                  <a:pt x="0" y="176940"/>
                </a:cubicBezTo>
                <a:lnTo>
                  <a:pt x="0" y="164301"/>
                </a:lnTo>
                <a:close/>
                <a:moveTo>
                  <a:pt x="205890" y="189578"/>
                </a:moveTo>
                <a:cubicBezTo>
                  <a:pt x="207588" y="185708"/>
                  <a:pt x="208536" y="181442"/>
                  <a:pt x="208536" y="176940"/>
                </a:cubicBezTo>
                <a:lnTo>
                  <a:pt x="208536" y="170621"/>
                </a:lnTo>
                <a:cubicBezTo>
                  <a:pt x="208536" y="149609"/>
                  <a:pt x="200637" y="130414"/>
                  <a:pt x="187643" y="115880"/>
                </a:cubicBezTo>
                <a:cubicBezTo>
                  <a:pt x="192264" y="114497"/>
                  <a:pt x="197162" y="113747"/>
                  <a:pt x="202217" y="113747"/>
                </a:cubicBezTo>
                <a:cubicBezTo>
                  <a:pt x="230140" y="113747"/>
                  <a:pt x="252771" y="136378"/>
                  <a:pt x="252771" y="164301"/>
                </a:cubicBezTo>
                <a:lnTo>
                  <a:pt x="252771" y="176940"/>
                </a:lnTo>
                <a:cubicBezTo>
                  <a:pt x="252771" y="183931"/>
                  <a:pt x="247123" y="189578"/>
                  <a:pt x="240133" y="189578"/>
                </a:cubicBezTo>
                <a:lnTo>
                  <a:pt x="205890" y="189578"/>
                </a:lnTo>
                <a:close/>
                <a:moveTo>
                  <a:pt x="186419" y="63193"/>
                </a:moveTo>
                <a:cubicBezTo>
                  <a:pt x="186419" y="47498"/>
                  <a:pt x="199161" y="34756"/>
                  <a:pt x="214856" y="34756"/>
                </a:cubicBezTo>
                <a:cubicBezTo>
                  <a:pt x="230550" y="34756"/>
                  <a:pt x="243292" y="47498"/>
                  <a:pt x="243292" y="63193"/>
                </a:cubicBezTo>
                <a:cubicBezTo>
                  <a:pt x="243292" y="78887"/>
                  <a:pt x="230550" y="91630"/>
                  <a:pt x="214856" y="91630"/>
                </a:cubicBezTo>
                <a:cubicBezTo>
                  <a:pt x="199161" y="91630"/>
                  <a:pt x="186419" y="78887"/>
                  <a:pt x="186419" y="63193"/>
                </a:cubicBezTo>
                <a:close/>
                <a:moveTo>
                  <a:pt x="63193" y="170621"/>
                </a:moveTo>
                <a:cubicBezTo>
                  <a:pt x="63193" y="135707"/>
                  <a:pt x="91472" y="107428"/>
                  <a:pt x="126386" y="107428"/>
                </a:cubicBezTo>
                <a:cubicBezTo>
                  <a:pt x="161300" y="107428"/>
                  <a:pt x="189578" y="135707"/>
                  <a:pt x="189578" y="170621"/>
                </a:cubicBezTo>
                <a:lnTo>
                  <a:pt x="189578" y="176940"/>
                </a:lnTo>
                <a:cubicBezTo>
                  <a:pt x="189578" y="183931"/>
                  <a:pt x="183931" y="189578"/>
                  <a:pt x="176940" y="189578"/>
                </a:cubicBezTo>
                <a:lnTo>
                  <a:pt x="75831" y="189578"/>
                </a:lnTo>
                <a:cubicBezTo>
                  <a:pt x="68841" y="189578"/>
                  <a:pt x="63193" y="183931"/>
                  <a:pt x="63193" y="176940"/>
                </a:cubicBezTo>
                <a:lnTo>
                  <a:pt x="63193" y="170621"/>
                </a:lnTo>
                <a:close/>
              </a:path>
            </a:pathLst>
          </a:custGeom>
          <a:solidFill>
            <a:srgbClr val="1A1D21"/>
          </a:solidFill>
          <a:ln/>
        </p:spPr>
      </p:sp>
      <p:sp>
        <p:nvSpPr>
          <p:cNvPr id="7" name="Text 5"/>
          <p:cNvSpPr/>
          <p:nvPr/>
        </p:nvSpPr>
        <p:spPr>
          <a:xfrm>
            <a:off x="1085231" y="1388555"/>
            <a:ext cx="2376050" cy="269623"/>
          </a:xfrm>
          <a:prstGeom prst="rect">
            <a:avLst/>
          </a:prstGeom>
          <a:noFill/>
          <a:ln/>
        </p:spPr>
        <p:txBody>
          <a:bodyPr wrap="square" lIns="0" tIns="0" rIns="0" bIns="0" rtlCol="0" anchor="ctr"/>
          <a:lstStyle/>
          <a:p>
            <a:pPr>
              <a:lnSpc>
                <a:spcPct val="110000"/>
              </a:lnSpc>
            </a:pPr>
            <a:r>
              <a:rPr lang="en-US" sz="1592" b="1" dirty="0">
                <a:solidFill>
                  <a:srgbClr val="EDF2F4"/>
                </a:solidFill>
                <a:latin typeface="MiSans" pitchFamily="34" charset="0"/>
                <a:ea typeface="MiSans" pitchFamily="34" charset="-122"/>
                <a:cs typeface="MiSans" pitchFamily="34" charset="-120"/>
              </a:rPr>
              <a:t>Desarrollo Colaborativo</a:t>
            </a:r>
            <a:endParaRPr lang="en-US" sz="1600" dirty="0"/>
          </a:p>
        </p:txBody>
      </p:sp>
      <p:sp>
        <p:nvSpPr>
          <p:cNvPr id="8" name="Text 6"/>
          <p:cNvSpPr/>
          <p:nvPr/>
        </p:nvSpPr>
        <p:spPr>
          <a:xfrm>
            <a:off x="512283" y="1894098"/>
            <a:ext cx="5392453" cy="1651439"/>
          </a:xfrm>
          <a:prstGeom prst="rect">
            <a:avLst/>
          </a:prstGeom>
          <a:noFill/>
          <a:ln/>
        </p:spPr>
        <p:txBody>
          <a:bodyPr wrap="square" lIns="0" tIns="0" rIns="0" bIns="0" rtlCol="0" anchor="ctr"/>
          <a:lstStyle/>
          <a:p>
            <a:pPr>
              <a:lnSpc>
                <a:spcPct val="140000"/>
              </a:lnSpc>
            </a:pPr>
            <a:r>
              <a:rPr lang="en-US" sz="1062" dirty="0">
                <a:solidFill>
                  <a:srgbClr val="8D99AE"/>
                </a:solidFill>
                <a:latin typeface="MiSans" pitchFamily="34" charset="0"/>
                <a:ea typeface="MiSans" pitchFamily="34" charset="-122"/>
                <a:cs typeface="MiSans" pitchFamily="34" charset="-120"/>
              </a:rPr>
              <a:t>Linux creció exponencialmente gracias a la ayuda de </a:t>
            </a:r>
            <a:pPr>
              <a:lnSpc>
                <a:spcPct val="140000"/>
              </a:lnSpc>
            </a:pPr>
            <a:r>
              <a:rPr lang="en-US" sz="1062" b="1" dirty="0">
                <a:solidFill>
                  <a:srgbClr val="8D99AE"/>
                </a:solidFill>
                <a:latin typeface="MiSans" pitchFamily="34" charset="0"/>
                <a:ea typeface="MiSans" pitchFamily="34" charset="-122"/>
                <a:cs typeface="MiSans" pitchFamily="34" charset="-120"/>
              </a:rPr>
              <a:t>miles de programadores</a:t>
            </a:r>
            <a:pPr>
              <a:lnSpc>
                <a:spcPct val="140000"/>
              </a:lnSpc>
            </a:pPr>
            <a:r>
              <a:rPr lang="en-US" sz="1062" dirty="0">
                <a:solidFill>
                  <a:srgbClr val="8D99AE"/>
                </a:solidFill>
                <a:latin typeface="MiSans" pitchFamily="34" charset="0"/>
                <a:ea typeface="MiSans" pitchFamily="34" charset="-122"/>
                <a:cs typeface="MiSans" pitchFamily="34" charset="-120"/>
              </a:rPr>
              <a:t> en Internet. Este modelo de colaboración global se convirtió en el paradigma del software libre, donde cualquiera podía contribuir código, reportar errores o probar nuevas versiones.</a:t>
            </a:r>
            <a:endParaRPr lang="en-US" sz="1600" dirty="0"/>
          </a:p>
        </p:txBody>
      </p:sp>
      <p:sp>
        <p:nvSpPr>
          <p:cNvPr id="9" name="Shape 7"/>
          <p:cNvSpPr/>
          <p:nvPr/>
        </p:nvSpPr>
        <p:spPr>
          <a:xfrm>
            <a:off x="512283" y="3676982"/>
            <a:ext cx="5325048" cy="1550330"/>
          </a:xfrm>
          <a:custGeom>
            <a:avLst/>
            <a:gdLst/>
            <a:ahLst/>
            <a:cxnLst/>
            <a:rect l="l" t="t" r="r" b="b"/>
            <a:pathLst>
              <a:path w="5325048" h="1550330">
                <a:moveTo>
                  <a:pt x="67408" y="0"/>
                </a:moveTo>
                <a:lnTo>
                  <a:pt x="5257639" y="0"/>
                </a:lnTo>
                <a:cubicBezTo>
                  <a:pt x="5294868" y="0"/>
                  <a:pt x="5325048" y="30180"/>
                  <a:pt x="5325048" y="67408"/>
                </a:cubicBezTo>
                <a:lnTo>
                  <a:pt x="5325048" y="1482922"/>
                </a:lnTo>
                <a:cubicBezTo>
                  <a:pt x="5325048" y="1520151"/>
                  <a:pt x="5294868" y="1550330"/>
                  <a:pt x="5257639" y="1550330"/>
                </a:cubicBezTo>
                <a:lnTo>
                  <a:pt x="67408" y="1550330"/>
                </a:lnTo>
                <a:cubicBezTo>
                  <a:pt x="30180" y="1550330"/>
                  <a:pt x="0" y="1520151"/>
                  <a:pt x="0" y="1482922"/>
                </a:cubicBezTo>
                <a:lnTo>
                  <a:pt x="0" y="67408"/>
                </a:lnTo>
                <a:cubicBezTo>
                  <a:pt x="0" y="30205"/>
                  <a:pt x="30205" y="0"/>
                  <a:pt x="67408" y="0"/>
                </a:cubicBezTo>
                <a:close/>
              </a:path>
            </a:pathLst>
          </a:custGeom>
          <a:solidFill>
            <a:srgbClr val="1A1D21">
              <a:alpha val="50196"/>
            </a:srgbClr>
          </a:solidFill>
          <a:ln/>
        </p:spPr>
      </p:sp>
      <p:sp>
        <p:nvSpPr>
          <p:cNvPr id="10" name="Text 8"/>
          <p:cNvSpPr/>
          <p:nvPr/>
        </p:nvSpPr>
        <p:spPr>
          <a:xfrm>
            <a:off x="647094" y="3811794"/>
            <a:ext cx="5122831" cy="202217"/>
          </a:xfrm>
          <a:prstGeom prst="rect">
            <a:avLst/>
          </a:prstGeom>
          <a:noFill/>
          <a:ln/>
        </p:spPr>
        <p:txBody>
          <a:bodyPr wrap="square" lIns="0" tIns="0" rIns="0" bIns="0" rtlCol="0" anchor="ctr"/>
          <a:lstStyle/>
          <a:p>
            <a:pPr>
              <a:lnSpc>
                <a:spcPct val="130000"/>
              </a:lnSpc>
            </a:pPr>
            <a:r>
              <a:rPr lang="en-US" sz="1062" b="1" dirty="0">
                <a:solidFill>
                  <a:srgbClr val="EDF2F4"/>
                </a:solidFill>
                <a:latin typeface="MiSans" pitchFamily="34" charset="0"/>
                <a:ea typeface="MiSans" pitchFamily="34" charset="-122"/>
                <a:cs typeface="MiSans" pitchFamily="34" charset="-120"/>
              </a:rPr>
              <a:t>Características del Modelo:</a:t>
            </a:r>
            <a:endParaRPr lang="en-US" sz="1600" dirty="0"/>
          </a:p>
        </p:txBody>
      </p:sp>
      <p:sp>
        <p:nvSpPr>
          <p:cNvPr id="11" name="Shape 9"/>
          <p:cNvSpPr/>
          <p:nvPr/>
        </p:nvSpPr>
        <p:spPr>
          <a:xfrm>
            <a:off x="672372" y="4115119"/>
            <a:ext cx="117960" cy="134811"/>
          </a:xfrm>
          <a:custGeom>
            <a:avLst/>
            <a:gdLst/>
            <a:ahLst/>
            <a:cxnLst/>
            <a:rect l="l" t="t" r="r" b="b"/>
            <a:pathLst>
              <a:path w="117960" h="134811">
                <a:moveTo>
                  <a:pt x="114484" y="18458"/>
                </a:moveTo>
                <a:cubicBezTo>
                  <a:pt x="118250" y="21196"/>
                  <a:pt x="119092" y="26462"/>
                  <a:pt x="116354" y="30227"/>
                </a:cubicBezTo>
                <a:lnTo>
                  <a:pt x="48948" y="122910"/>
                </a:lnTo>
                <a:cubicBezTo>
                  <a:pt x="47500" y="124911"/>
                  <a:pt x="45262" y="126149"/>
                  <a:pt x="42787" y="126359"/>
                </a:cubicBezTo>
                <a:cubicBezTo>
                  <a:pt x="40312" y="126570"/>
                  <a:pt x="37916" y="125648"/>
                  <a:pt x="36178" y="123911"/>
                </a:cubicBezTo>
                <a:lnTo>
                  <a:pt x="2475" y="90208"/>
                </a:lnTo>
                <a:cubicBezTo>
                  <a:pt x="-816" y="86916"/>
                  <a:pt x="-816" y="81571"/>
                  <a:pt x="2475" y="78280"/>
                </a:cubicBezTo>
                <a:cubicBezTo>
                  <a:pt x="5766" y="74989"/>
                  <a:pt x="11111" y="74989"/>
                  <a:pt x="14403" y="78280"/>
                </a:cubicBezTo>
                <a:lnTo>
                  <a:pt x="41128" y="105005"/>
                </a:lnTo>
                <a:lnTo>
                  <a:pt x="102741" y="20301"/>
                </a:lnTo>
                <a:cubicBezTo>
                  <a:pt x="105479" y="16535"/>
                  <a:pt x="110745" y="15693"/>
                  <a:pt x="114511" y="18431"/>
                </a:cubicBezTo>
                <a:close/>
              </a:path>
            </a:pathLst>
          </a:custGeom>
          <a:solidFill>
            <a:srgbClr val="8D99AE"/>
          </a:solidFill>
          <a:ln/>
        </p:spPr>
      </p:sp>
      <p:sp>
        <p:nvSpPr>
          <p:cNvPr id="12" name="Text 10"/>
          <p:cNvSpPr/>
          <p:nvPr/>
        </p:nvSpPr>
        <p:spPr>
          <a:xfrm>
            <a:off x="883014" y="4081416"/>
            <a:ext cx="2485584" cy="202217"/>
          </a:xfrm>
          <a:prstGeom prst="rect">
            <a:avLst/>
          </a:prstGeom>
          <a:noFill/>
          <a:ln/>
        </p:spPr>
        <p:txBody>
          <a:bodyPr wrap="square" lIns="0" tIns="0" rIns="0" bIns="0" rtlCol="0" anchor="ctr"/>
          <a:lstStyle/>
          <a:p>
            <a:pPr>
              <a:lnSpc>
                <a:spcPct val="130000"/>
              </a:lnSpc>
            </a:pPr>
            <a:r>
              <a:rPr lang="en-US" sz="1062" dirty="0">
                <a:solidFill>
                  <a:srgbClr val="8D99AE"/>
                </a:solidFill>
                <a:latin typeface="MiSans" pitchFamily="34" charset="0"/>
                <a:ea typeface="MiSans" pitchFamily="34" charset="-122"/>
                <a:cs typeface="MiSans" pitchFamily="34" charset="-120"/>
              </a:rPr>
              <a:t>Desarrollo distribuido geográficamente</a:t>
            </a:r>
            <a:endParaRPr lang="en-US" sz="1600" dirty="0"/>
          </a:p>
        </p:txBody>
      </p:sp>
      <p:sp>
        <p:nvSpPr>
          <p:cNvPr id="13" name="Shape 11"/>
          <p:cNvSpPr/>
          <p:nvPr/>
        </p:nvSpPr>
        <p:spPr>
          <a:xfrm>
            <a:off x="672372" y="4384742"/>
            <a:ext cx="117960" cy="134811"/>
          </a:xfrm>
          <a:custGeom>
            <a:avLst/>
            <a:gdLst/>
            <a:ahLst/>
            <a:cxnLst/>
            <a:rect l="l" t="t" r="r" b="b"/>
            <a:pathLst>
              <a:path w="117960" h="134811">
                <a:moveTo>
                  <a:pt x="114484" y="18458"/>
                </a:moveTo>
                <a:cubicBezTo>
                  <a:pt x="118250" y="21196"/>
                  <a:pt x="119092" y="26462"/>
                  <a:pt x="116354" y="30227"/>
                </a:cubicBezTo>
                <a:lnTo>
                  <a:pt x="48948" y="122910"/>
                </a:lnTo>
                <a:cubicBezTo>
                  <a:pt x="47500" y="124911"/>
                  <a:pt x="45262" y="126149"/>
                  <a:pt x="42787" y="126359"/>
                </a:cubicBezTo>
                <a:cubicBezTo>
                  <a:pt x="40312" y="126570"/>
                  <a:pt x="37916" y="125648"/>
                  <a:pt x="36178" y="123911"/>
                </a:cubicBezTo>
                <a:lnTo>
                  <a:pt x="2475" y="90208"/>
                </a:lnTo>
                <a:cubicBezTo>
                  <a:pt x="-816" y="86916"/>
                  <a:pt x="-816" y="81571"/>
                  <a:pt x="2475" y="78280"/>
                </a:cubicBezTo>
                <a:cubicBezTo>
                  <a:pt x="5766" y="74989"/>
                  <a:pt x="11111" y="74989"/>
                  <a:pt x="14403" y="78280"/>
                </a:cubicBezTo>
                <a:lnTo>
                  <a:pt x="41128" y="105005"/>
                </a:lnTo>
                <a:lnTo>
                  <a:pt x="102741" y="20301"/>
                </a:lnTo>
                <a:cubicBezTo>
                  <a:pt x="105479" y="16535"/>
                  <a:pt x="110745" y="15693"/>
                  <a:pt x="114511" y="18431"/>
                </a:cubicBezTo>
                <a:close/>
              </a:path>
            </a:pathLst>
          </a:custGeom>
          <a:solidFill>
            <a:srgbClr val="8D99AE"/>
          </a:solidFill>
          <a:ln/>
        </p:spPr>
      </p:sp>
      <p:sp>
        <p:nvSpPr>
          <p:cNvPr id="14" name="Text 12"/>
          <p:cNvSpPr/>
          <p:nvPr/>
        </p:nvSpPr>
        <p:spPr>
          <a:xfrm>
            <a:off x="883014" y="4351039"/>
            <a:ext cx="1862082" cy="202217"/>
          </a:xfrm>
          <a:prstGeom prst="rect">
            <a:avLst/>
          </a:prstGeom>
          <a:noFill/>
          <a:ln/>
        </p:spPr>
        <p:txBody>
          <a:bodyPr wrap="square" lIns="0" tIns="0" rIns="0" bIns="0" rtlCol="0" anchor="ctr"/>
          <a:lstStyle/>
          <a:p>
            <a:pPr>
              <a:lnSpc>
                <a:spcPct val="130000"/>
              </a:lnSpc>
            </a:pPr>
            <a:r>
              <a:rPr lang="en-US" sz="1062" dirty="0">
                <a:solidFill>
                  <a:srgbClr val="8D99AE"/>
                </a:solidFill>
                <a:latin typeface="MiSans" pitchFamily="34" charset="0"/>
                <a:ea typeface="MiSans" pitchFamily="34" charset="-122"/>
                <a:cs typeface="MiSans" pitchFamily="34" charset="-120"/>
              </a:rPr>
              <a:t>Revisión de código por pares</a:t>
            </a:r>
            <a:endParaRPr lang="en-US" sz="1600" dirty="0"/>
          </a:p>
        </p:txBody>
      </p:sp>
      <p:sp>
        <p:nvSpPr>
          <p:cNvPr id="15" name="Shape 13"/>
          <p:cNvSpPr/>
          <p:nvPr/>
        </p:nvSpPr>
        <p:spPr>
          <a:xfrm>
            <a:off x="672372" y="4654365"/>
            <a:ext cx="117960" cy="134811"/>
          </a:xfrm>
          <a:custGeom>
            <a:avLst/>
            <a:gdLst/>
            <a:ahLst/>
            <a:cxnLst/>
            <a:rect l="l" t="t" r="r" b="b"/>
            <a:pathLst>
              <a:path w="117960" h="134811">
                <a:moveTo>
                  <a:pt x="114484" y="18458"/>
                </a:moveTo>
                <a:cubicBezTo>
                  <a:pt x="118250" y="21196"/>
                  <a:pt x="119092" y="26462"/>
                  <a:pt x="116354" y="30227"/>
                </a:cubicBezTo>
                <a:lnTo>
                  <a:pt x="48948" y="122910"/>
                </a:lnTo>
                <a:cubicBezTo>
                  <a:pt x="47500" y="124911"/>
                  <a:pt x="45262" y="126149"/>
                  <a:pt x="42787" y="126359"/>
                </a:cubicBezTo>
                <a:cubicBezTo>
                  <a:pt x="40312" y="126570"/>
                  <a:pt x="37916" y="125648"/>
                  <a:pt x="36178" y="123911"/>
                </a:cubicBezTo>
                <a:lnTo>
                  <a:pt x="2475" y="90208"/>
                </a:lnTo>
                <a:cubicBezTo>
                  <a:pt x="-816" y="86916"/>
                  <a:pt x="-816" y="81571"/>
                  <a:pt x="2475" y="78280"/>
                </a:cubicBezTo>
                <a:cubicBezTo>
                  <a:pt x="5766" y="74989"/>
                  <a:pt x="11111" y="74989"/>
                  <a:pt x="14403" y="78280"/>
                </a:cubicBezTo>
                <a:lnTo>
                  <a:pt x="41128" y="105005"/>
                </a:lnTo>
                <a:lnTo>
                  <a:pt x="102741" y="20301"/>
                </a:lnTo>
                <a:cubicBezTo>
                  <a:pt x="105479" y="16535"/>
                  <a:pt x="110745" y="15693"/>
                  <a:pt x="114511" y="18431"/>
                </a:cubicBezTo>
                <a:close/>
              </a:path>
            </a:pathLst>
          </a:custGeom>
          <a:solidFill>
            <a:srgbClr val="8D99AE"/>
          </a:solidFill>
          <a:ln/>
        </p:spPr>
      </p:sp>
      <p:sp>
        <p:nvSpPr>
          <p:cNvPr id="16" name="Text 14"/>
          <p:cNvSpPr/>
          <p:nvPr/>
        </p:nvSpPr>
        <p:spPr>
          <a:xfrm>
            <a:off x="883014" y="4620662"/>
            <a:ext cx="2333921" cy="202217"/>
          </a:xfrm>
          <a:prstGeom prst="rect">
            <a:avLst/>
          </a:prstGeom>
          <a:noFill/>
          <a:ln/>
        </p:spPr>
        <p:txBody>
          <a:bodyPr wrap="square" lIns="0" tIns="0" rIns="0" bIns="0" rtlCol="0" anchor="ctr"/>
          <a:lstStyle/>
          <a:p>
            <a:pPr>
              <a:lnSpc>
                <a:spcPct val="130000"/>
              </a:lnSpc>
            </a:pPr>
            <a:r>
              <a:rPr lang="en-US" sz="1062" dirty="0">
                <a:solidFill>
                  <a:srgbClr val="8D99AE"/>
                </a:solidFill>
                <a:latin typeface="MiSans" pitchFamily="34" charset="0"/>
                <a:ea typeface="MiSans" pitchFamily="34" charset="-122"/>
                <a:cs typeface="MiSans" pitchFamily="34" charset="-120"/>
              </a:rPr>
              <a:t>Lanzamientos frecuentes y iterativos</a:t>
            </a:r>
            <a:endParaRPr lang="en-US" sz="1600" dirty="0"/>
          </a:p>
        </p:txBody>
      </p:sp>
      <p:sp>
        <p:nvSpPr>
          <p:cNvPr id="17" name="Shape 15"/>
          <p:cNvSpPr/>
          <p:nvPr/>
        </p:nvSpPr>
        <p:spPr>
          <a:xfrm>
            <a:off x="672372" y="4923987"/>
            <a:ext cx="117960" cy="134811"/>
          </a:xfrm>
          <a:custGeom>
            <a:avLst/>
            <a:gdLst/>
            <a:ahLst/>
            <a:cxnLst/>
            <a:rect l="l" t="t" r="r" b="b"/>
            <a:pathLst>
              <a:path w="117960" h="134811">
                <a:moveTo>
                  <a:pt x="114484" y="18458"/>
                </a:moveTo>
                <a:cubicBezTo>
                  <a:pt x="118250" y="21196"/>
                  <a:pt x="119092" y="26462"/>
                  <a:pt x="116354" y="30227"/>
                </a:cubicBezTo>
                <a:lnTo>
                  <a:pt x="48948" y="122910"/>
                </a:lnTo>
                <a:cubicBezTo>
                  <a:pt x="47500" y="124911"/>
                  <a:pt x="45262" y="126149"/>
                  <a:pt x="42787" y="126359"/>
                </a:cubicBezTo>
                <a:cubicBezTo>
                  <a:pt x="40312" y="126570"/>
                  <a:pt x="37916" y="125648"/>
                  <a:pt x="36178" y="123911"/>
                </a:cubicBezTo>
                <a:lnTo>
                  <a:pt x="2475" y="90208"/>
                </a:lnTo>
                <a:cubicBezTo>
                  <a:pt x="-816" y="86916"/>
                  <a:pt x="-816" y="81571"/>
                  <a:pt x="2475" y="78280"/>
                </a:cubicBezTo>
                <a:cubicBezTo>
                  <a:pt x="5766" y="74989"/>
                  <a:pt x="11111" y="74989"/>
                  <a:pt x="14403" y="78280"/>
                </a:cubicBezTo>
                <a:lnTo>
                  <a:pt x="41128" y="105005"/>
                </a:lnTo>
                <a:lnTo>
                  <a:pt x="102741" y="20301"/>
                </a:lnTo>
                <a:cubicBezTo>
                  <a:pt x="105479" y="16535"/>
                  <a:pt x="110745" y="15693"/>
                  <a:pt x="114511" y="18431"/>
                </a:cubicBezTo>
                <a:close/>
              </a:path>
            </a:pathLst>
          </a:custGeom>
          <a:solidFill>
            <a:srgbClr val="8D99AE"/>
          </a:solidFill>
          <a:ln/>
        </p:spPr>
      </p:sp>
      <p:sp>
        <p:nvSpPr>
          <p:cNvPr id="18" name="Text 16"/>
          <p:cNvSpPr/>
          <p:nvPr/>
        </p:nvSpPr>
        <p:spPr>
          <a:xfrm>
            <a:off x="883014" y="4890284"/>
            <a:ext cx="2460307" cy="202217"/>
          </a:xfrm>
          <a:prstGeom prst="rect">
            <a:avLst/>
          </a:prstGeom>
          <a:noFill/>
          <a:ln/>
        </p:spPr>
        <p:txBody>
          <a:bodyPr wrap="square" lIns="0" tIns="0" rIns="0" bIns="0" rtlCol="0" anchor="ctr"/>
          <a:lstStyle/>
          <a:p>
            <a:pPr>
              <a:lnSpc>
                <a:spcPct val="130000"/>
              </a:lnSpc>
            </a:pPr>
            <a:r>
              <a:rPr lang="en-US" sz="1062" dirty="0">
                <a:solidFill>
                  <a:srgbClr val="8D99AE"/>
                </a:solidFill>
                <a:latin typeface="MiSans" pitchFamily="34" charset="0"/>
                <a:ea typeface="MiSans" pitchFamily="34" charset="-122"/>
                <a:cs typeface="MiSans" pitchFamily="34" charset="-120"/>
              </a:rPr>
              <a:t>Meritocracia basada en contribuciones</a:t>
            </a:r>
            <a:endParaRPr lang="en-US" sz="1600" dirty="0"/>
          </a:p>
        </p:txBody>
      </p:sp>
      <p:sp>
        <p:nvSpPr>
          <p:cNvPr id="19" name="Shape 17"/>
          <p:cNvSpPr/>
          <p:nvPr/>
        </p:nvSpPr>
        <p:spPr>
          <a:xfrm>
            <a:off x="353880" y="5537377"/>
            <a:ext cx="5662076" cy="1112194"/>
          </a:xfrm>
          <a:custGeom>
            <a:avLst/>
            <a:gdLst/>
            <a:ahLst/>
            <a:cxnLst/>
            <a:rect l="l" t="t" r="r" b="b"/>
            <a:pathLst>
              <a:path w="5662076" h="1112194">
                <a:moveTo>
                  <a:pt x="33703" y="0"/>
                </a:moveTo>
                <a:lnTo>
                  <a:pt x="5594666" y="0"/>
                </a:lnTo>
                <a:cubicBezTo>
                  <a:pt x="5631896" y="0"/>
                  <a:pt x="5662076" y="30181"/>
                  <a:pt x="5662076" y="67410"/>
                </a:cubicBezTo>
                <a:lnTo>
                  <a:pt x="5662076" y="1044783"/>
                </a:lnTo>
                <a:cubicBezTo>
                  <a:pt x="5662076" y="1082013"/>
                  <a:pt x="5631896" y="1112194"/>
                  <a:pt x="5594666" y="1112194"/>
                </a:cubicBezTo>
                <a:lnTo>
                  <a:pt x="33703" y="1112194"/>
                </a:lnTo>
                <a:cubicBezTo>
                  <a:pt x="15089" y="1112194"/>
                  <a:pt x="0" y="1097104"/>
                  <a:pt x="0" y="1078491"/>
                </a:cubicBezTo>
                <a:lnTo>
                  <a:pt x="0" y="33703"/>
                </a:lnTo>
                <a:cubicBezTo>
                  <a:pt x="0" y="15102"/>
                  <a:pt x="15102" y="0"/>
                  <a:pt x="33703" y="0"/>
                </a:cubicBezTo>
                <a:close/>
              </a:path>
            </a:pathLst>
          </a:custGeom>
          <a:solidFill>
            <a:srgbClr val="4A5C6A">
              <a:alpha val="20000"/>
            </a:srgbClr>
          </a:solidFill>
          <a:ln/>
        </p:spPr>
      </p:sp>
      <p:sp>
        <p:nvSpPr>
          <p:cNvPr id="20" name="Shape 18"/>
          <p:cNvSpPr/>
          <p:nvPr/>
        </p:nvSpPr>
        <p:spPr>
          <a:xfrm>
            <a:off x="353880" y="5537377"/>
            <a:ext cx="33703" cy="1112194"/>
          </a:xfrm>
          <a:custGeom>
            <a:avLst/>
            <a:gdLst/>
            <a:ahLst/>
            <a:cxnLst/>
            <a:rect l="l" t="t" r="r" b="b"/>
            <a:pathLst>
              <a:path w="33703" h="1112194">
                <a:moveTo>
                  <a:pt x="33703" y="0"/>
                </a:moveTo>
                <a:lnTo>
                  <a:pt x="33703" y="0"/>
                </a:lnTo>
                <a:lnTo>
                  <a:pt x="33703" y="1112194"/>
                </a:lnTo>
                <a:lnTo>
                  <a:pt x="33703" y="1112194"/>
                </a:lnTo>
                <a:cubicBezTo>
                  <a:pt x="15089" y="1112194"/>
                  <a:pt x="0" y="1097104"/>
                  <a:pt x="0" y="1078491"/>
                </a:cubicBezTo>
                <a:lnTo>
                  <a:pt x="0" y="33703"/>
                </a:lnTo>
                <a:cubicBezTo>
                  <a:pt x="0" y="15102"/>
                  <a:pt x="15102" y="0"/>
                  <a:pt x="33703" y="0"/>
                </a:cubicBezTo>
                <a:close/>
              </a:path>
            </a:pathLst>
          </a:custGeom>
          <a:solidFill>
            <a:srgbClr val="8D99AE"/>
          </a:solidFill>
          <a:ln/>
        </p:spPr>
      </p:sp>
      <p:sp>
        <p:nvSpPr>
          <p:cNvPr id="21" name="Shape 19"/>
          <p:cNvSpPr/>
          <p:nvPr/>
        </p:nvSpPr>
        <p:spPr>
          <a:xfrm>
            <a:off x="476053" y="6009217"/>
            <a:ext cx="168514" cy="168514"/>
          </a:xfrm>
          <a:custGeom>
            <a:avLst/>
            <a:gdLst/>
            <a:ahLst/>
            <a:cxnLst/>
            <a:rect l="l" t="t" r="r" b="b"/>
            <a:pathLst>
              <a:path w="168514" h="168514">
                <a:moveTo>
                  <a:pt x="84257" y="168514"/>
                </a:moveTo>
                <a:cubicBezTo>
                  <a:pt x="130760" y="168514"/>
                  <a:pt x="168514" y="130760"/>
                  <a:pt x="168514" y="84257"/>
                </a:cubicBezTo>
                <a:cubicBezTo>
                  <a:pt x="168514" y="37754"/>
                  <a:pt x="130760" y="0"/>
                  <a:pt x="84257" y="0"/>
                </a:cubicBezTo>
                <a:cubicBezTo>
                  <a:pt x="37754" y="0"/>
                  <a:pt x="0" y="37754"/>
                  <a:pt x="0" y="84257"/>
                </a:cubicBezTo>
                <a:cubicBezTo>
                  <a:pt x="0" y="130760"/>
                  <a:pt x="37754" y="168514"/>
                  <a:pt x="84257" y="168514"/>
                </a:cubicBezTo>
                <a:close/>
                <a:moveTo>
                  <a:pt x="84257" y="57927"/>
                </a:moveTo>
                <a:cubicBezTo>
                  <a:pt x="78431" y="57927"/>
                  <a:pt x="73725" y="62633"/>
                  <a:pt x="73725" y="68459"/>
                </a:cubicBezTo>
                <a:cubicBezTo>
                  <a:pt x="73725" y="72836"/>
                  <a:pt x="70203" y="76358"/>
                  <a:pt x="65826" y="76358"/>
                </a:cubicBezTo>
                <a:cubicBezTo>
                  <a:pt x="61448" y="76358"/>
                  <a:pt x="57927" y="72836"/>
                  <a:pt x="57927" y="68459"/>
                </a:cubicBezTo>
                <a:cubicBezTo>
                  <a:pt x="57927" y="53911"/>
                  <a:pt x="69710" y="42129"/>
                  <a:pt x="84257" y="42129"/>
                </a:cubicBezTo>
                <a:cubicBezTo>
                  <a:pt x="98805" y="42129"/>
                  <a:pt x="110587" y="53911"/>
                  <a:pt x="110587" y="68459"/>
                </a:cubicBezTo>
                <a:cubicBezTo>
                  <a:pt x="110587" y="83994"/>
                  <a:pt x="98739" y="90576"/>
                  <a:pt x="92156" y="92979"/>
                </a:cubicBezTo>
                <a:lnTo>
                  <a:pt x="92156" y="94230"/>
                </a:lnTo>
                <a:cubicBezTo>
                  <a:pt x="92156" y="98607"/>
                  <a:pt x="88635" y="102129"/>
                  <a:pt x="84257" y="102129"/>
                </a:cubicBezTo>
                <a:cubicBezTo>
                  <a:pt x="79880" y="102129"/>
                  <a:pt x="76358" y="98607"/>
                  <a:pt x="76358" y="94230"/>
                </a:cubicBezTo>
                <a:lnTo>
                  <a:pt x="76358" y="91564"/>
                </a:lnTo>
                <a:cubicBezTo>
                  <a:pt x="76358" y="84817"/>
                  <a:pt x="81229" y="79978"/>
                  <a:pt x="86265" y="78333"/>
                </a:cubicBezTo>
                <a:cubicBezTo>
                  <a:pt x="88371" y="77642"/>
                  <a:pt x="90609" y="76523"/>
                  <a:pt x="92255" y="74943"/>
                </a:cubicBezTo>
                <a:cubicBezTo>
                  <a:pt x="93670" y="73560"/>
                  <a:pt x="94789" y="71651"/>
                  <a:pt x="94789" y="68492"/>
                </a:cubicBezTo>
                <a:cubicBezTo>
                  <a:pt x="94789" y="62666"/>
                  <a:pt x="90083" y="57960"/>
                  <a:pt x="84257" y="57960"/>
                </a:cubicBezTo>
                <a:close/>
                <a:moveTo>
                  <a:pt x="73725" y="121120"/>
                </a:moveTo>
                <a:cubicBezTo>
                  <a:pt x="73725" y="115307"/>
                  <a:pt x="78444" y="110587"/>
                  <a:pt x="84257" y="110587"/>
                </a:cubicBezTo>
                <a:cubicBezTo>
                  <a:pt x="90070" y="110587"/>
                  <a:pt x="94789" y="115307"/>
                  <a:pt x="94789" y="121120"/>
                </a:cubicBezTo>
                <a:cubicBezTo>
                  <a:pt x="94789" y="126932"/>
                  <a:pt x="90070" y="131652"/>
                  <a:pt x="84257" y="131652"/>
                </a:cubicBezTo>
                <a:cubicBezTo>
                  <a:pt x="78444" y="131652"/>
                  <a:pt x="73725" y="126932"/>
                  <a:pt x="73725" y="121120"/>
                </a:cubicBezTo>
                <a:close/>
              </a:path>
            </a:pathLst>
          </a:custGeom>
          <a:solidFill>
            <a:srgbClr val="8D99AE"/>
          </a:solidFill>
          <a:ln/>
        </p:spPr>
      </p:sp>
      <p:sp>
        <p:nvSpPr>
          <p:cNvPr id="22" name="Text 20"/>
          <p:cNvSpPr/>
          <p:nvPr/>
        </p:nvSpPr>
        <p:spPr>
          <a:xfrm>
            <a:off x="716185" y="5672189"/>
            <a:ext cx="5232365" cy="202217"/>
          </a:xfrm>
          <a:prstGeom prst="rect">
            <a:avLst/>
          </a:prstGeom>
          <a:noFill/>
          <a:ln/>
        </p:spPr>
        <p:txBody>
          <a:bodyPr wrap="square" lIns="0" tIns="0" rIns="0" bIns="0" rtlCol="0" anchor="ctr"/>
          <a:lstStyle/>
          <a:p>
            <a:pPr>
              <a:lnSpc>
                <a:spcPct val="130000"/>
              </a:lnSpc>
            </a:pPr>
            <a:r>
              <a:rPr lang="en-US" sz="1062" b="1" dirty="0">
                <a:solidFill>
                  <a:srgbClr val="EDF2F4"/>
                </a:solidFill>
                <a:latin typeface="MiSans" pitchFamily="34" charset="0"/>
                <a:ea typeface="MiSans" pitchFamily="34" charset="-122"/>
                <a:cs typeface="MiSans" pitchFamily="34" charset="-120"/>
              </a:rPr>
              <a:t>¿Kernel vs. Sistema Operativo?</a:t>
            </a:r>
            <a:endParaRPr lang="en-US" sz="1600" dirty="0"/>
          </a:p>
        </p:txBody>
      </p:sp>
      <p:sp>
        <p:nvSpPr>
          <p:cNvPr id="23" name="Text 21"/>
          <p:cNvSpPr/>
          <p:nvPr/>
        </p:nvSpPr>
        <p:spPr>
          <a:xfrm>
            <a:off x="716185" y="5908108"/>
            <a:ext cx="5232365" cy="606651"/>
          </a:xfrm>
          <a:prstGeom prst="rect">
            <a:avLst/>
          </a:prstGeom>
          <a:noFill/>
          <a:ln/>
        </p:spPr>
        <p:txBody>
          <a:bodyPr wrap="square" lIns="0" tIns="0" rIns="0" bIns="0" rtlCol="0" anchor="ctr"/>
          <a:lstStyle/>
          <a:p>
            <a:pPr>
              <a:lnSpc>
                <a:spcPct val="130000"/>
              </a:lnSpc>
            </a:pPr>
            <a:r>
              <a:rPr lang="en-US" sz="1062" dirty="0">
                <a:solidFill>
                  <a:srgbClr val="8D99AE"/>
                </a:solidFill>
                <a:latin typeface="MiSans" pitchFamily="34" charset="0"/>
                <a:ea typeface="MiSans" pitchFamily="34" charset="-122"/>
                <a:cs typeface="MiSans" pitchFamily="34" charset="-120"/>
              </a:rPr>
              <a:t>El </a:t>
            </a:r>
            <a:pPr>
              <a:lnSpc>
                <a:spcPct val="130000"/>
              </a:lnSpc>
            </a:pPr>
            <a:r>
              <a:rPr lang="en-US" sz="1062" b="1" dirty="0">
                <a:solidFill>
                  <a:srgbClr val="EDF2F4"/>
                </a:solidFill>
                <a:latin typeface="MiSans" pitchFamily="34" charset="0"/>
                <a:ea typeface="MiSans" pitchFamily="34" charset="-122"/>
                <a:cs typeface="MiSans" pitchFamily="34" charset="-120"/>
              </a:rPr>
              <a:t>kernel</a:t>
            </a:r>
            <a:pPr>
              <a:lnSpc>
                <a:spcPct val="130000"/>
              </a:lnSpc>
            </a:pPr>
            <a:r>
              <a:rPr lang="en-US" sz="1062" dirty="0">
                <a:solidFill>
                  <a:srgbClr val="8D99AE"/>
                </a:solidFill>
                <a:latin typeface="MiSans" pitchFamily="34" charset="0"/>
                <a:ea typeface="MiSans" pitchFamily="34" charset="-122"/>
                <a:cs typeface="MiSans" pitchFamily="34" charset="-120"/>
              </a:rPr>
              <a:t> es el núcleo que gestiona hardware y recursos. El </a:t>
            </a:r>
            <a:pPr>
              <a:lnSpc>
                <a:spcPct val="130000"/>
              </a:lnSpc>
            </a:pPr>
            <a:r>
              <a:rPr lang="en-US" sz="1062" b="1" dirty="0">
                <a:solidFill>
                  <a:srgbClr val="EDF2F4"/>
                </a:solidFill>
                <a:latin typeface="MiSans" pitchFamily="34" charset="0"/>
                <a:ea typeface="MiSans" pitchFamily="34" charset="-122"/>
                <a:cs typeface="MiSans" pitchFamily="34" charset="-120"/>
              </a:rPr>
              <a:t>sistema operativo</a:t>
            </a:r>
            <a:pPr>
              <a:lnSpc>
                <a:spcPct val="130000"/>
              </a:lnSpc>
            </a:pPr>
            <a:r>
              <a:rPr lang="en-US" sz="1062" dirty="0">
                <a:solidFill>
                  <a:srgbClr val="8D99AE"/>
                </a:solidFill>
                <a:latin typeface="MiSans" pitchFamily="34" charset="0"/>
                <a:ea typeface="MiSans" pitchFamily="34" charset="-122"/>
                <a:cs typeface="MiSans" pitchFamily="34" charset="-120"/>
              </a:rPr>
              <a:t> incluye kernel + herramientas (shell, compiladores, utilidades). Linux es el kernel; GNU/Linux es el sistema completo.</a:t>
            </a:r>
            <a:endParaRPr lang="en-US" sz="1600" dirty="0"/>
          </a:p>
        </p:txBody>
      </p:sp>
      <p:sp>
        <p:nvSpPr>
          <p:cNvPr id="24" name="Shape 22"/>
          <p:cNvSpPr/>
          <p:nvPr/>
        </p:nvSpPr>
        <p:spPr>
          <a:xfrm>
            <a:off x="6184049" y="1115564"/>
            <a:ext cx="5668817" cy="4573474"/>
          </a:xfrm>
          <a:custGeom>
            <a:avLst/>
            <a:gdLst/>
            <a:ahLst/>
            <a:cxnLst/>
            <a:rect l="l" t="t" r="r" b="b"/>
            <a:pathLst>
              <a:path w="5668817" h="4573474">
                <a:moveTo>
                  <a:pt x="67413" y="0"/>
                </a:moveTo>
                <a:lnTo>
                  <a:pt x="5601404" y="0"/>
                </a:lnTo>
                <a:cubicBezTo>
                  <a:pt x="5638635" y="0"/>
                  <a:pt x="5668817" y="30182"/>
                  <a:pt x="5668817" y="67413"/>
                </a:cubicBezTo>
                <a:lnTo>
                  <a:pt x="5668817" y="4506061"/>
                </a:lnTo>
                <a:cubicBezTo>
                  <a:pt x="5668817" y="4543293"/>
                  <a:pt x="5638635" y="4573474"/>
                  <a:pt x="5601404" y="4573474"/>
                </a:cubicBezTo>
                <a:lnTo>
                  <a:pt x="67413" y="4573474"/>
                </a:lnTo>
                <a:cubicBezTo>
                  <a:pt x="30182" y="4573474"/>
                  <a:pt x="0" y="4543293"/>
                  <a:pt x="0" y="4506061"/>
                </a:cubicBezTo>
                <a:lnTo>
                  <a:pt x="0" y="67413"/>
                </a:lnTo>
                <a:cubicBezTo>
                  <a:pt x="0" y="30207"/>
                  <a:pt x="30207" y="0"/>
                  <a:pt x="67413" y="0"/>
                </a:cubicBezTo>
                <a:close/>
              </a:path>
            </a:pathLst>
          </a:custGeom>
          <a:gradFill rotWithShape="1" flip="none">
            <a:gsLst>
              <a:gs pos="0">
                <a:srgbClr val="8D99AE">
                  <a:alpha val="20000"/>
                </a:srgbClr>
              </a:gs>
              <a:gs pos="100000">
                <a:srgbClr val="8D99AE">
                  <a:alpha val="5000"/>
                </a:srgbClr>
              </a:gs>
            </a:gsLst>
            <a:lin ang="2700000" scaled="1"/>
          </a:gradFill>
          <a:ln w="10160">
            <a:solidFill>
              <a:srgbClr val="8D99AE">
                <a:alpha val="50196"/>
              </a:srgbClr>
            </a:solidFill>
            <a:prstDash val="solid"/>
          </a:ln>
        </p:spPr>
      </p:sp>
      <p:sp>
        <p:nvSpPr>
          <p:cNvPr id="25" name="Shape 23"/>
          <p:cNvSpPr/>
          <p:nvPr/>
        </p:nvSpPr>
        <p:spPr>
          <a:xfrm>
            <a:off x="6355933" y="1287447"/>
            <a:ext cx="471840" cy="471840"/>
          </a:xfrm>
          <a:custGeom>
            <a:avLst/>
            <a:gdLst/>
            <a:ahLst/>
            <a:cxnLst/>
            <a:rect l="l" t="t" r="r" b="b"/>
            <a:pathLst>
              <a:path w="471840" h="471840">
                <a:moveTo>
                  <a:pt x="67407" y="0"/>
                </a:moveTo>
                <a:lnTo>
                  <a:pt x="404433" y="0"/>
                </a:lnTo>
                <a:cubicBezTo>
                  <a:pt x="441636" y="0"/>
                  <a:pt x="471840" y="30204"/>
                  <a:pt x="471840" y="67407"/>
                </a:cubicBezTo>
                <a:lnTo>
                  <a:pt x="471840" y="404433"/>
                </a:lnTo>
                <a:cubicBezTo>
                  <a:pt x="471840" y="441636"/>
                  <a:pt x="441636" y="471840"/>
                  <a:pt x="404433" y="471840"/>
                </a:cubicBezTo>
                <a:lnTo>
                  <a:pt x="67407" y="471840"/>
                </a:lnTo>
                <a:cubicBezTo>
                  <a:pt x="30204" y="471840"/>
                  <a:pt x="0" y="441636"/>
                  <a:pt x="0" y="404433"/>
                </a:cubicBezTo>
                <a:lnTo>
                  <a:pt x="0" y="67407"/>
                </a:lnTo>
                <a:cubicBezTo>
                  <a:pt x="0" y="30204"/>
                  <a:pt x="30204" y="0"/>
                  <a:pt x="67407" y="0"/>
                </a:cubicBezTo>
                <a:close/>
              </a:path>
            </a:pathLst>
          </a:custGeom>
          <a:solidFill>
            <a:srgbClr val="8D99AE"/>
          </a:solidFill>
          <a:ln/>
        </p:spPr>
      </p:sp>
      <p:sp>
        <p:nvSpPr>
          <p:cNvPr id="26" name="Shape 24"/>
          <p:cNvSpPr/>
          <p:nvPr/>
        </p:nvSpPr>
        <p:spPr>
          <a:xfrm>
            <a:off x="6465467" y="1422258"/>
            <a:ext cx="252771" cy="202217"/>
          </a:xfrm>
          <a:custGeom>
            <a:avLst/>
            <a:gdLst/>
            <a:ahLst/>
            <a:cxnLst/>
            <a:rect l="l" t="t" r="r" b="b"/>
            <a:pathLst>
              <a:path w="252771" h="202217">
                <a:moveTo>
                  <a:pt x="221293" y="93683"/>
                </a:moveTo>
                <a:cubicBezTo>
                  <a:pt x="225401" y="98344"/>
                  <a:pt x="232471" y="99371"/>
                  <a:pt x="237802" y="95856"/>
                </a:cubicBezTo>
                <a:cubicBezTo>
                  <a:pt x="243608" y="91985"/>
                  <a:pt x="245188" y="84125"/>
                  <a:pt x="241318" y="78320"/>
                </a:cubicBezTo>
                <a:lnTo>
                  <a:pt x="222360" y="49883"/>
                </a:lnTo>
                <a:cubicBezTo>
                  <a:pt x="221254" y="48224"/>
                  <a:pt x="219753" y="46842"/>
                  <a:pt x="217976" y="45854"/>
                </a:cubicBezTo>
                <a:lnTo>
                  <a:pt x="138787" y="1856"/>
                </a:lnTo>
                <a:cubicBezTo>
                  <a:pt x="131165" y="-2370"/>
                  <a:pt x="121883" y="-2370"/>
                  <a:pt x="114221" y="1856"/>
                </a:cubicBezTo>
                <a:lnTo>
                  <a:pt x="35072" y="45815"/>
                </a:lnTo>
                <a:cubicBezTo>
                  <a:pt x="32939" y="47000"/>
                  <a:pt x="31241" y="48737"/>
                  <a:pt x="30096" y="50870"/>
                </a:cubicBezTo>
                <a:lnTo>
                  <a:pt x="10940" y="86377"/>
                </a:lnTo>
                <a:cubicBezTo>
                  <a:pt x="5964" y="95619"/>
                  <a:pt x="9439" y="107112"/>
                  <a:pt x="18681" y="112088"/>
                </a:cubicBezTo>
                <a:lnTo>
                  <a:pt x="31715" y="119079"/>
                </a:lnTo>
                <a:lnTo>
                  <a:pt x="31715" y="140130"/>
                </a:lnTo>
                <a:cubicBezTo>
                  <a:pt x="31715" y="149214"/>
                  <a:pt x="36612" y="157627"/>
                  <a:pt x="44511" y="162129"/>
                </a:cubicBezTo>
                <a:lnTo>
                  <a:pt x="114024" y="201506"/>
                </a:lnTo>
                <a:cubicBezTo>
                  <a:pt x="121765" y="205890"/>
                  <a:pt x="131204" y="205890"/>
                  <a:pt x="138945" y="201506"/>
                </a:cubicBezTo>
                <a:lnTo>
                  <a:pt x="208457" y="162129"/>
                </a:lnTo>
                <a:cubicBezTo>
                  <a:pt x="216396" y="157627"/>
                  <a:pt x="221254" y="149254"/>
                  <a:pt x="221254" y="140130"/>
                </a:cubicBezTo>
                <a:lnTo>
                  <a:pt x="221254" y="93723"/>
                </a:lnTo>
                <a:close/>
                <a:moveTo>
                  <a:pt x="126504" y="89813"/>
                </a:moveTo>
                <a:lnTo>
                  <a:pt x="67221" y="56874"/>
                </a:lnTo>
                <a:lnTo>
                  <a:pt x="126504" y="23934"/>
                </a:lnTo>
                <a:lnTo>
                  <a:pt x="185787" y="56874"/>
                </a:lnTo>
                <a:lnTo>
                  <a:pt x="126504" y="89813"/>
                </a:lnTo>
                <a:close/>
                <a:moveTo>
                  <a:pt x="110113" y="109640"/>
                </a:moveTo>
                <a:lnTo>
                  <a:pt x="101701" y="127886"/>
                </a:lnTo>
                <a:lnTo>
                  <a:pt x="36217" y="92814"/>
                </a:lnTo>
                <a:lnTo>
                  <a:pt x="46249" y="74173"/>
                </a:lnTo>
                <a:lnTo>
                  <a:pt x="110113" y="109640"/>
                </a:lnTo>
                <a:close/>
              </a:path>
            </a:pathLst>
          </a:custGeom>
          <a:solidFill>
            <a:srgbClr val="1A1D21"/>
          </a:solidFill>
          <a:ln/>
        </p:spPr>
      </p:sp>
      <p:sp>
        <p:nvSpPr>
          <p:cNvPr id="27" name="Text 25"/>
          <p:cNvSpPr/>
          <p:nvPr/>
        </p:nvSpPr>
        <p:spPr>
          <a:xfrm>
            <a:off x="6928881" y="1388555"/>
            <a:ext cx="3024829" cy="269623"/>
          </a:xfrm>
          <a:prstGeom prst="rect">
            <a:avLst/>
          </a:prstGeom>
          <a:noFill/>
          <a:ln/>
        </p:spPr>
        <p:txBody>
          <a:bodyPr wrap="square" lIns="0" tIns="0" rIns="0" bIns="0" rtlCol="0" anchor="ctr"/>
          <a:lstStyle/>
          <a:p>
            <a:pPr>
              <a:lnSpc>
                <a:spcPct val="110000"/>
              </a:lnSpc>
            </a:pPr>
            <a:r>
              <a:rPr lang="en-US" sz="1592" b="1" dirty="0">
                <a:solidFill>
                  <a:srgbClr val="EDF2F4"/>
                </a:solidFill>
                <a:latin typeface="MiSans" pitchFamily="34" charset="0"/>
                <a:ea typeface="MiSans" pitchFamily="34" charset="-122"/>
                <a:cs typeface="MiSans" pitchFamily="34" charset="-120"/>
              </a:rPr>
              <a:t>Surgimiento de Distribuciones</a:t>
            </a:r>
            <a:endParaRPr lang="en-US" sz="1600" dirty="0"/>
          </a:p>
        </p:txBody>
      </p:sp>
      <p:sp>
        <p:nvSpPr>
          <p:cNvPr id="28" name="Text 26"/>
          <p:cNvSpPr/>
          <p:nvPr/>
        </p:nvSpPr>
        <p:spPr>
          <a:xfrm>
            <a:off x="6355933" y="1894098"/>
            <a:ext cx="5392453" cy="657205"/>
          </a:xfrm>
          <a:prstGeom prst="rect">
            <a:avLst/>
          </a:prstGeom>
          <a:noFill/>
          <a:ln/>
        </p:spPr>
        <p:txBody>
          <a:bodyPr wrap="square" lIns="0" tIns="0" rIns="0" bIns="0" rtlCol="0" anchor="ctr"/>
          <a:lstStyle/>
          <a:p>
            <a:pPr>
              <a:lnSpc>
                <a:spcPct val="140000"/>
              </a:lnSpc>
            </a:pPr>
            <a:r>
              <a:rPr lang="en-US" sz="1062" dirty="0">
                <a:solidFill>
                  <a:srgbClr val="8D99AE"/>
                </a:solidFill>
                <a:latin typeface="MiSans" pitchFamily="34" charset="0"/>
                <a:ea typeface="MiSans" pitchFamily="34" charset="-122"/>
                <a:cs typeface="MiSans" pitchFamily="34" charset="-120"/>
              </a:rPr>
              <a:t>Para facilitar la instalación y uso, surgieron las </a:t>
            </a:r>
            <a:pPr>
              <a:lnSpc>
                <a:spcPct val="140000"/>
              </a:lnSpc>
            </a:pPr>
            <a:r>
              <a:rPr lang="en-US" sz="1062" b="1" dirty="0">
                <a:solidFill>
                  <a:srgbClr val="8D99AE"/>
                </a:solidFill>
                <a:latin typeface="MiSans" pitchFamily="34" charset="0"/>
                <a:ea typeface="MiSans" pitchFamily="34" charset="-122"/>
                <a:cs typeface="MiSans" pitchFamily="34" charset="-120"/>
              </a:rPr>
              <a:t>"distribuciones"</a:t>
            </a:r>
            <a:pPr>
              <a:lnSpc>
                <a:spcPct val="140000"/>
              </a:lnSpc>
            </a:pPr>
            <a:r>
              <a:rPr lang="en-US" sz="1062" dirty="0">
                <a:solidFill>
                  <a:srgbClr val="8D99AE"/>
                </a:solidFill>
                <a:latin typeface="MiSans" pitchFamily="34" charset="0"/>
                <a:ea typeface="MiSans" pitchFamily="34" charset="-122"/>
                <a:cs typeface="MiSans" pitchFamily="34" charset="-120"/>
              </a:rPr>
              <a:t>: agrupamientos del kernel Linux con software diverso (herramientas GNU, aplicaciones, documentación) en paquetes instalables.</a:t>
            </a:r>
            <a:endParaRPr lang="en-US" sz="1600" dirty="0"/>
          </a:p>
        </p:txBody>
      </p:sp>
      <p:sp>
        <p:nvSpPr>
          <p:cNvPr id="29" name="Shape 27"/>
          <p:cNvSpPr/>
          <p:nvPr/>
        </p:nvSpPr>
        <p:spPr>
          <a:xfrm>
            <a:off x="6372784" y="2686114"/>
            <a:ext cx="5308196" cy="943679"/>
          </a:xfrm>
          <a:custGeom>
            <a:avLst/>
            <a:gdLst/>
            <a:ahLst/>
            <a:cxnLst/>
            <a:rect l="l" t="t" r="r" b="b"/>
            <a:pathLst>
              <a:path w="5308196" h="943679">
                <a:moveTo>
                  <a:pt x="33703" y="0"/>
                </a:moveTo>
                <a:lnTo>
                  <a:pt x="5240789" y="0"/>
                </a:lnTo>
                <a:cubicBezTo>
                  <a:pt x="5278017" y="0"/>
                  <a:pt x="5308196" y="30179"/>
                  <a:pt x="5308196" y="67407"/>
                </a:cubicBezTo>
                <a:lnTo>
                  <a:pt x="5308196" y="876272"/>
                </a:lnTo>
                <a:cubicBezTo>
                  <a:pt x="5308196" y="913475"/>
                  <a:pt x="5277992" y="943679"/>
                  <a:pt x="5240789" y="943679"/>
                </a:cubicBezTo>
                <a:lnTo>
                  <a:pt x="33703" y="943679"/>
                </a:lnTo>
                <a:cubicBezTo>
                  <a:pt x="15089" y="943679"/>
                  <a:pt x="0" y="928590"/>
                  <a:pt x="0" y="909977"/>
                </a:cubicBezTo>
                <a:lnTo>
                  <a:pt x="0" y="33703"/>
                </a:lnTo>
                <a:cubicBezTo>
                  <a:pt x="0" y="15102"/>
                  <a:pt x="15102" y="0"/>
                  <a:pt x="33703" y="0"/>
                </a:cubicBezTo>
                <a:close/>
              </a:path>
            </a:pathLst>
          </a:custGeom>
          <a:solidFill>
            <a:srgbClr val="1A1D21">
              <a:alpha val="50196"/>
            </a:srgbClr>
          </a:solidFill>
          <a:ln/>
        </p:spPr>
      </p:sp>
      <p:sp>
        <p:nvSpPr>
          <p:cNvPr id="30" name="Shape 28"/>
          <p:cNvSpPr/>
          <p:nvPr/>
        </p:nvSpPr>
        <p:spPr>
          <a:xfrm>
            <a:off x="6372784" y="2686114"/>
            <a:ext cx="33703" cy="943679"/>
          </a:xfrm>
          <a:custGeom>
            <a:avLst/>
            <a:gdLst/>
            <a:ahLst/>
            <a:cxnLst/>
            <a:rect l="l" t="t" r="r" b="b"/>
            <a:pathLst>
              <a:path w="33703" h="943679">
                <a:moveTo>
                  <a:pt x="33703" y="0"/>
                </a:moveTo>
                <a:lnTo>
                  <a:pt x="33703" y="0"/>
                </a:lnTo>
                <a:lnTo>
                  <a:pt x="33703" y="943679"/>
                </a:lnTo>
                <a:lnTo>
                  <a:pt x="33703" y="943679"/>
                </a:lnTo>
                <a:cubicBezTo>
                  <a:pt x="15089" y="943679"/>
                  <a:pt x="0" y="928590"/>
                  <a:pt x="0" y="909977"/>
                </a:cubicBezTo>
                <a:lnTo>
                  <a:pt x="0" y="33703"/>
                </a:lnTo>
                <a:cubicBezTo>
                  <a:pt x="0" y="15102"/>
                  <a:pt x="15102" y="0"/>
                  <a:pt x="33703" y="0"/>
                </a:cubicBezTo>
                <a:close/>
              </a:path>
            </a:pathLst>
          </a:custGeom>
          <a:solidFill>
            <a:srgbClr val="8D99AE"/>
          </a:solidFill>
          <a:ln/>
        </p:spPr>
      </p:sp>
      <p:sp>
        <p:nvSpPr>
          <p:cNvPr id="31" name="Shape 29"/>
          <p:cNvSpPr/>
          <p:nvPr/>
        </p:nvSpPr>
        <p:spPr>
          <a:xfrm>
            <a:off x="6524447" y="2820926"/>
            <a:ext cx="337028" cy="337028"/>
          </a:xfrm>
          <a:custGeom>
            <a:avLst/>
            <a:gdLst/>
            <a:ahLst/>
            <a:cxnLst/>
            <a:rect l="l" t="t" r="r" b="b"/>
            <a:pathLst>
              <a:path w="337028" h="337028">
                <a:moveTo>
                  <a:pt x="33703" y="0"/>
                </a:moveTo>
                <a:lnTo>
                  <a:pt x="303326" y="0"/>
                </a:lnTo>
                <a:cubicBezTo>
                  <a:pt x="321939" y="0"/>
                  <a:pt x="337028" y="15089"/>
                  <a:pt x="337028" y="33703"/>
                </a:cubicBezTo>
                <a:lnTo>
                  <a:pt x="337028" y="303326"/>
                </a:lnTo>
                <a:cubicBezTo>
                  <a:pt x="337028" y="321939"/>
                  <a:pt x="321939" y="337028"/>
                  <a:pt x="303326" y="337028"/>
                </a:cubicBezTo>
                <a:lnTo>
                  <a:pt x="33703" y="337028"/>
                </a:lnTo>
                <a:cubicBezTo>
                  <a:pt x="15089" y="337028"/>
                  <a:pt x="0" y="321939"/>
                  <a:pt x="0" y="303326"/>
                </a:cubicBezTo>
                <a:lnTo>
                  <a:pt x="0" y="33703"/>
                </a:lnTo>
                <a:cubicBezTo>
                  <a:pt x="0" y="15102"/>
                  <a:pt x="15102" y="0"/>
                  <a:pt x="33703" y="0"/>
                </a:cubicBezTo>
                <a:close/>
              </a:path>
            </a:pathLst>
          </a:custGeom>
          <a:solidFill>
            <a:srgbClr val="8D99AE"/>
          </a:solidFill>
          <a:ln/>
        </p:spPr>
      </p:sp>
      <p:sp>
        <p:nvSpPr>
          <p:cNvPr id="32" name="Shape 30"/>
          <p:cNvSpPr/>
          <p:nvPr/>
        </p:nvSpPr>
        <p:spPr>
          <a:xfrm>
            <a:off x="6625556" y="2922034"/>
            <a:ext cx="134811" cy="134811"/>
          </a:xfrm>
          <a:custGeom>
            <a:avLst/>
            <a:gdLst/>
            <a:ahLst/>
            <a:cxnLst/>
            <a:rect l="l" t="t" r="r" b="b"/>
            <a:pathLst>
              <a:path w="134811" h="134811">
                <a:moveTo>
                  <a:pt x="33703" y="84257"/>
                </a:moveTo>
                <a:lnTo>
                  <a:pt x="6451" y="84257"/>
                </a:lnTo>
                <a:cubicBezTo>
                  <a:pt x="-105" y="84257"/>
                  <a:pt x="-4134" y="77122"/>
                  <a:pt x="-764" y="71487"/>
                </a:cubicBezTo>
                <a:lnTo>
                  <a:pt x="13165" y="48264"/>
                </a:lnTo>
                <a:cubicBezTo>
                  <a:pt x="15456" y="44446"/>
                  <a:pt x="19563" y="42129"/>
                  <a:pt x="24013" y="42129"/>
                </a:cubicBezTo>
                <a:lnTo>
                  <a:pt x="49027" y="42129"/>
                </a:lnTo>
                <a:cubicBezTo>
                  <a:pt x="69064" y="8189"/>
                  <a:pt x="98949" y="6477"/>
                  <a:pt x="118934" y="9400"/>
                </a:cubicBezTo>
                <a:cubicBezTo>
                  <a:pt x="122304" y="9900"/>
                  <a:pt x="124937" y="12533"/>
                  <a:pt x="125411" y="15877"/>
                </a:cubicBezTo>
                <a:cubicBezTo>
                  <a:pt x="128334" y="35862"/>
                  <a:pt x="126623" y="65747"/>
                  <a:pt x="92683" y="85784"/>
                </a:cubicBezTo>
                <a:lnTo>
                  <a:pt x="92683" y="110798"/>
                </a:lnTo>
                <a:cubicBezTo>
                  <a:pt x="92683" y="115248"/>
                  <a:pt x="90366" y="119355"/>
                  <a:pt x="86548" y="121646"/>
                </a:cubicBezTo>
                <a:lnTo>
                  <a:pt x="63324" y="135575"/>
                </a:lnTo>
                <a:cubicBezTo>
                  <a:pt x="57716" y="138945"/>
                  <a:pt x="50554" y="134890"/>
                  <a:pt x="50554" y="128360"/>
                </a:cubicBezTo>
                <a:lnTo>
                  <a:pt x="50554" y="101109"/>
                </a:lnTo>
                <a:cubicBezTo>
                  <a:pt x="50554" y="91814"/>
                  <a:pt x="42997" y="84257"/>
                  <a:pt x="33703" y="84257"/>
                </a:cubicBezTo>
                <a:lnTo>
                  <a:pt x="33677" y="84257"/>
                </a:lnTo>
                <a:close/>
                <a:moveTo>
                  <a:pt x="105321" y="42129"/>
                </a:moveTo>
                <a:cubicBezTo>
                  <a:pt x="105321" y="35153"/>
                  <a:pt x="99658" y="29490"/>
                  <a:pt x="92683" y="29490"/>
                </a:cubicBezTo>
                <a:cubicBezTo>
                  <a:pt x="85707" y="29490"/>
                  <a:pt x="80044" y="35153"/>
                  <a:pt x="80044" y="42129"/>
                </a:cubicBezTo>
                <a:cubicBezTo>
                  <a:pt x="80044" y="49104"/>
                  <a:pt x="85707" y="54767"/>
                  <a:pt x="92683" y="54767"/>
                </a:cubicBezTo>
                <a:cubicBezTo>
                  <a:pt x="99658" y="54767"/>
                  <a:pt x="105321" y="49104"/>
                  <a:pt x="105321" y="42129"/>
                </a:cubicBezTo>
                <a:close/>
              </a:path>
            </a:pathLst>
          </a:custGeom>
          <a:solidFill>
            <a:srgbClr val="1A1D21"/>
          </a:solidFill>
          <a:ln/>
        </p:spPr>
      </p:sp>
      <p:sp>
        <p:nvSpPr>
          <p:cNvPr id="33" name="Text 31"/>
          <p:cNvSpPr/>
          <p:nvPr/>
        </p:nvSpPr>
        <p:spPr>
          <a:xfrm>
            <a:off x="6962584" y="2820926"/>
            <a:ext cx="4659417" cy="235920"/>
          </a:xfrm>
          <a:prstGeom prst="rect">
            <a:avLst/>
          </a:prstGeom>
          <a:noFill/>
          <a:ln/>
        </p:spPr>
        <p:txBody>
          <a:bodyPr wrap="square" lIns="0" tIns="0" rIns="0" bIns="0" rtlCol="0" anchor="ctr"/>
          <a:lstStyle/>
          <a:p>
            <a:pPr>
              <a:lnSpc>
                <a:spcPct val="130000"/>
              </a:lnSpc>
            </a:pPr>
            <a:r>
              <a:rPr lang="en-US" sz="1194" b="1" dirty="0">
                <a:solidFill>
                  <a:srgbClr val="EDF2F4"/>
                </a:solidFill>
                <a:latin typeface="MiSans" pitchFamily="34" charset="0"/>
                <a:ea typeface="MiSans" pitchFamily="34" charset="-122"/>
                <a:cs typeface="MiSans" pitchFamily="34" charset="-120"/>
              </a:rPr>
              <a:t>Slackware (1993)</a:t>
            </a:r>
            <a:endParaRPr lang="en-US" sz="1600" dirty="0"/>
          </a:p>
        </p:txBody>
      </p:sp>
      <p:sp>
        <p:nvSpPr>
          <p:cNvPr id="34" name="Text 32"/>
          <p:cNvSpPr/>
          <p:nvPr/>
        </p:nvSpPr>
        <p:spPr>
          <a:xfrm>
            <a:off x="6962584" y="3090548"/>
            <a:ext cx="4650991" cy="404434"/>
          </a:xfrm>
          <a:prstGeom prst="rect">
            <a:avLst/>
          </a:prstGeom>
          <a:noFill/>
          <a:ln/>
        </p:spPr>
        <p:txBody>
          <a:bodyPr wrap="square" lIns="0" tIns="0" rIns="0" bIns="0" rtlCol="0" anchor="ctr"/>
          <a:lstStyle/>
          <a:p>
            <a:pPr>
              <a:lnSpc>
                <a:spcPct val="130000"/>
              </a:lnSpc>
            </a:pPr>
            <a:r>
              <a:rPr lang="en-US" sz="1062" dirty="0">
                <a:solidFill>
                  <a:srgbClr val="8D99AE"/>
                </a:solidFill>
                <a:latin typeface="MiSans" pitchFamily="34" charset="0"/>
                <a:ea typeface="MiSans" pitchFamily="34" charset="-122"/>
                <a:cs typeface="MiSans" pitchFamily="34" charset="-120"/>
              </a:rPr>
              <a:t>Una de las primeras distribuciones, basada en la filosofía UNIX tradicional y simplicidad.</a:t>
            </a:r>
            <a:endParaRPr lang="en-US" sz="1600" dirty="0"/>
          </a:p>
        </p:txBody>
      </p:sp>
      <p:sp>
        <p:nvSpPr>
          <p:cNvPr id="35" name="Shape 33"/>
          <p:cNvSpPr/>
          <p:nvPr/>
        </p:nvSpPr>
        <p:spPr>
          <a:xfrm>
            <a:off x="6372784" y="3730902"/>
            <a:ext cx="5308196" cy="943679"/>
          </a:xfrm>
          <a:custGeom>
            <a:avLst/>
            <a:gdLst/>
            <a:ahLst/>
            <a:cxnLst/>
            <a:rect l="l" t="t" r="r" b="b"/>
            <a:pathLst>
              <a:path w="5308196" h="943679">
                <a:moveTo>
                  <a:pt x="33703" y="0"/>
                </a:moveTo>
                <a:lnTo>
                  <a:pt x="5240789" y="0"/>
                </a:lnTo>
                <a:cubicBezTo>
                  <a:pt x="5278017" y="0"/>
                  <a:pt x="5308196" y="30179"/>
                  <a:pt x="5308196" y="67407"/>
                </a:cubicBezTo>
                <a:lnTo>
                  <a:pt x="5308196" y="876272"/>
                </a:lnTo>
                <a:cubicBezTo>
                  <a:pt x="5308196" y="913475"/>
                  <a:pt x="5277992" y="943679"/>
                  <a:pt x="5240789" y="943679"/>
                </a:cubicBezTo>
                <a:lnTo>
                  <a:pt x="33703" y="943679"/>
                </a:lnTo>
                <a:cubicBezTo>
                  <a:pt x="15089" y="943679"/>
                  <a:pt x="0" y="928590"/>
                  <a:pt x="0" y="909977"/>
                </a:cubicBezTo>
                <a:lnTo>
                  <a:pt x="0" y="33703"/>
                </a:lnTo>
                <a:cubicBezTo>
                  <a:pt x="0" y="15102"/>
                  <a:pt x="15102" y="0"/>
                  <a:pt x="33703" y="0"/>
                </a:cubicBezTo>
                <a:close/>
              </a:path>
            </a:pathLst>
          </a:custGeom>
          <a:solidFill>
            <a:srgbClr val="1A1D21">
              <a:alpha val="50196"/>
            </a:srgbClr>
          </a:solidFill>
          <a:ln/>
        </p:spPr>
      </p:sp>
      <p:sp>
        <p:nvSpPr>
          <p:cNvPr id="36" name="Shape 34"/>
          <p:cNvSpPr/>
          <p:nvPr/>
        </p:nvSpPr>
        <p:spPr>
          <a:xfrm>
            <a:off x="6372784" y="3730902"/>
            <a:ext cx="33703" cy="943679"/>
          </a:xfrm>
          <a:custGeom>
            <a:avLst/>
            <a:gdLst/>
            <a:ahLst/>
            <a:cxnLst/>
            <a:rect l="l" t="t" r="r" b="b"/>
            <a:pathLst>
              <a:path w="33703" h="943679">
                <a:moveTo>
                  <a:pt x="33703" y="0"/>
                </a:moveTo>
                <a:lnTo>
                  <a:pt x="33703" y="0"/>
                </a:lnTo>
                <a:lnTo>
                  <a:pt x="33703" y="943679"/>
                </a:lnTo>
                <a:lnTo>
                  <a:pt x="33703" y="943679"/>
                </a:lnTo>
                <a:cubicBezTo>
                  <a:pt x="15089" y="943679"/>
                  <a:pt x="0" y="928590"/>
                  <a:pt x="0" y="909977"/>
                </a:cubicBezTo>
                <a:lnTo>
                  <a:pt x="0" y="33703"/>
                </a:lnTo>
                <a:cubicBezTo>
                  <a:pt x="0" y="15102"/>
                  <a:pt x="15102" y="0"/>
                  <a:pt x="33703" y="0"/>
                </a:cubicBezTo>
                <a:close/>
              </a:path>
            </a:pathLst>
          </a:custGeom>
          <a:solidFill>
            <a:srgbClr val="8D99AE"/>
          </a:solidFill>
          <a:ln/>
        </p:spPr>
      </p:sp>
      <p:sp>
        <p:nvSpPr>
          <p:cNvPr id="37" name="Shape 35"/>
          <p:cNvSpPr/>
          <p:nvPr/>
        </p:nvSpPr>
        <p:spPr>
          <a:xfrm>
            <a:off x="6524447" y="3865713"/>
            <a:ext cx="337028" cy="337028"/>
          </a:xfrm>
          <a:custGeom>
            <a:avLst/>
            <a:gdLst/>
            <a:ahLst/>
            <a:cxnLst/>
            <a:rect l="l" t="t" r="r" b="b"/>
            <a:pathLst>
              <a:path w="337028" h="337028">
                <a:moveTo>
                  <a:pt x="33703" y="0"/>
                </a:moveTo>
                <a:lnTo>
                  <a:pt x="303326" y="0"/>
                </a:lnTo>
                <a:cubicBezTo>
                  <a:pt x="321939" y="0"/>
                  <a:pt x="337028" y="15089"/>
                  <a:pt x="337028" y="33703"/>
                </a:cubicBezTo>
                <a:lnTo>
                  <a:pt x="337028" y="303326"/>
                </a:lnTo>
                <a:cubicBezTo>
                  <a:pt x="337028" y="321939"/>
                  <a:pt x="321939" y="337028"/>
                  <a:pt x="303326" y="337028"/>
                </a:cubicBezTo>
                <a:lnTo>
                  <a:pt x="33703" y="337028"/>
                </a:lnTo>
                <a:cubicBezTo>
                  <a:pt x="15089" y="337028"/>
                  <a:pt x="0" y="321939"/>
                  <a:pt x="0" y="303326"/>
                </a:cubicBezTo>
                <a:lnTo>
                  <a:pt x="0" y="33703"/>
                </a:lnTo>
                <a:cubicBezTo>
                  <a:pt x="0" y="15102"/>
                  <a:pt x="15102" y="0"/>
                  <a:pt x="33703" y="0"/>
                </a:cubicBezTo>
                <a:close/>
              </a:path>
            </a:pathLst>
          </a:custGeom>
          <a:solidFill>
            <a:srgbClr val="8D99AE"/>
          </a:solidFill>
          <a:ln/>
        </p:spPr>
      </p:sp>
      <p:sp>
        <p:nvSpPr>
          <p:cNvPr id="38" name="Shape 36"/>
          <p:cNvSpPr/>
          <p:nvPr/>
        </p:nvSpPr>
        <p:spPr>
          <a:xfrm>
            <a:off x="6608704" y="3966822"/>
            <a:ext cx="168514" cy="134811"/>
          </a:xfrm>
          <a:custGeom>
            <a:avLst/>
            <a:gdLst/>
            <a:ahLst/>
            <a:cxnLst/>
            <a:rect l="l" t="t" r="r" b="b"/>
            <a:pathLst>
              <a:path w="168514" h="134811">
                <a:moveTo>
                  <a:pt x="0" y="67406"/>
                </a:moveTo>
                <a:cubicBezTo>
                  <a:pt x="0" y="44130"/>
                  <a:pt x="18853" y="25277"/>
                  <a:pt x="42129" y="25277"/>
                </a:cubicBezTo>
                <a:cubicBezTo>
                  <a:pt x="55399" y="25277"/>
                  <a:pt x="67880" y="31517"/>
                  <a:pt x="75831" y="42129"/>
                </a:cubicBezTo>
                <a:lnTo>
                  <a:pt x="84257" y="53372"/>
                </a:lnTo>
                <a:lnTo>
                  <a:pt x="92683" y="42129"/>
                </a:lnTo>
                <a:cubicBezTo>
                  <a:pt x="100635" y="31517"/>
                  <a:pt x="113115" y="25277"/>
                  <a:pt x="126386" y="25277"/>
                </a:cubicBezTo>
                <a:cubicBezTo>
                  <a:pt x="149662" y="25277"/>
                  <a:pt x="168514" y="44130"/>
                  <a:pt x="168514" y="67406"/>
                </a:cubicBezTo>
                <a:cubicBezTo>
                  <a:pt x="168514" y="90682"/>
                  <a:pt x="149662" y="109534"/>
                  <a:pt x="126386" y="109534"/>
                </a:cubicBezTo>
                <a:cubicBezTo>
                  <a:pt x="113115" y="109534"/>
                  <a:pt x="100635" y="103294"/>
                  <a:pt x="92683" y="92683"/>
                </a:cubicBezTo>
                <a:lnTo>
                  <a:pt x="84257" y="81440"/>
                </a:lnTo>
                <a:lnTo>
                  <a:pt x="75831" y="92683"/>
                </a:lnTo>
                <a:cubicBezTo>
                  <a:pt x="67880" y="103294"/>
                  <a:pt x="55399" y="109534"/>
                  <a:pt x="42129" y="109534"/>
                </a:cubicBezTo>
                <a:cubicBezTo>
                  <a:pt x="18853" y="109534"/>
                  <a:pt x="0" y="90682"/>
                  <a:pt x="0" y="67406"/>
                </a:cubicBezTo>
                <a:close/>
                <a:moveTo>
                  <a:pt x="73725" y="67406"/>
                </a:moveTo>
                <a:lnTo>
                  <a:pt x="62350" y="52239"/>
                </a:lnTo>
                <a:cubicBezTo>
                  <a:pt x="57584" y="45867"/>
                  <a:pt x="50080" y="42129"/>
                  <a:pt x="42129" y="42129"/>
                </a:cubicBezTo>
                <a:cubicBezTo>
                  <a:pt x="28173" y="42129"/>
                  <a:pt x="16851" y="53451"/>
                  <a:pt x="16851" y="67406"/>
                </a:cubicBezTo>
                <a:cubicBezTo>
                  <a:pt x="16851" y="81361"/>
                  <a:pt x="28173" y="92683"/>
                  <a:pt x="42129" y="92683"/>
                </a:cubicBezTo>
                <a:cubicBezTo>
                  <a:pt x="50080" y="92683"/>
                  <a:pt x="57584" y="88944"/>
                  <a:pt x="62350" y="82572"/>
                </a:cubicBezTo>
                <a:lnTo>
                  <a:pt x="73725" y="67406"/>
                </a:lnTo>
                <a:close/>
                <a:moveTo>
                  <a:pt x="94789" y="67406"/>
                </a:moveTo>
                <a:lnTo>
                  <a:pt x="106164" y="82572"/>
                </a:lnTo>
                <a:cubicBezTo>
                  <a:pt x="110930" y="88944"/>
                  <a:pt x="118434" y="92683"/>
                  <a:pt x="126386" y="92683"/>
                </a:cubicBezTo>
                <a:cubicBezTo>
                  <a:pt x="140341" y="92683"/>
                  <a:pt x="151663" y="81361"/>
                  <a:pt x="151663" y="67406"/>
                </a:cubicBezTo>
                <a:cubicBezTo>
                  <a:pt x="151663" y="53451"/>
                  <a:pt x="140341" y="42129"/>
                  <a:pt x="126386" y="42129"/>
                </a:cubicBezTo>
                <a:cubicBezTo>
                  <a:pt x="118434" y="42129"/>
                  <a:pt x="110930" y="45867"/>
                  <a:pt x="106164" y="52239"/>
                </a:cubicBezTo>
                <a:lnTo>
                  <a:pt x="94789" y="67406"/>
                </a:lnTo>
                <a:close/>
              </a:path>
            </a:pathLst>
          </a:custGeom>
          <a:solidFill>
            <a:srgbClr val="1A1D21"/>
          </a:solidFill>
          <a:ln/>
        </p:spPr>
      </p:sp>
      <p:sp>
        <p:nvSpPr>
          <p:cNvPr id="39" name="Text 37"/>
          <p:cNvSpPr/>
          <p:nvPr/>
        </p:nvSpPr>
        <p:spPr>
          <a:xfrm>
            <a:off x="6962584" y="3865713"/>
            <a:ext cx="4659417" cy="235920"/>
          </a:xfrm>
          <a:prstGeom prst="rect">
            <a:avLst/>
          </a:prstGeom>
          <a:noFill/>
          <a:ln/>
        </p:spPr>
        <p:txBody>
          <a:bodyPr wrap="square" lIns="0" tIns="0" rIns="0" bIns="0" rtlCol="0" anchor="ctr"/>
          <a:lstStyle/>
          <a:p>
            <a:pPr>
              <a:lnSpc>
                <a:spcPct val="130000"/>
              </a:lnSpc>
            </a:pPr>
            <a:r>
              <a:rPr lang="en-US" sz="1194" b="1" dirty="0">
                <a:solidFill>
                  <a:srgbClr val="EDF2F4"/>
                </a:solidFill>
                <a:latin typeface="MiSans" pitchFamily="34" charset="0"/>
                <a:ea typeface="MiSans" pitchFamily="34" charset="-122"/>
                <a:cs typeface="MiSans" pitchFamily="34" charset="-120"/>
              </a:rPr>
              <a:t>Debian (1993)</a:t>
            </a:r>
            <a:endParaRPr lang="en-US" sz="1600" dirty="0"/>
          </a:p>
        </p:txBody>
      </p:sp>
      <p:sp>
        <p:nvSpPr>
          <p:cNvPr id="40" name="Text 38"/>
          <p:cNvSpPr/>
          <p:nvPr/>
        </p:nvSpPr>
        <p:spPr>
          <a:xfrm>
            <a:off x="6962584" y="4135336"/>
            <a:ext cx="4650991" cy="404434"/>
          </a:xfrm>
          <a:prstGeom prst="rect">
            <a:avLst/>
          </a:prstGeom>
          <a:noFill/>
          <a:ln/>
        </p:spPr>
        <p:txBody>
          <a:bodyPr wrap="square" lIns="0" tIns="0" rIns="0" bIns="0" rtlCol="0" anchor="ctr"/>
          <a:lstStyle/>
          <a:p>
            <a:pPr>
              <a:lnSpc>
                <a:spcPct val="130000"/>
              </a:lnSpc>
            </a:pPr>
            <a:r>
              <a:rPr lang="en-US" sz="1062" dirty="0">
                <a:solidFill>
                  <a:srgbClr val="8D99AE"/>
                </a:solidFill>
                <a:latin typeface="MiSans" pitchFamily="34" charset="0"/>
                <a:ea typeface="MiSans" pitchFamily="34" charset="-122"/>
                <a:cs typeface="MiSans" pitchFamily="34" charset="-120"/>
              </a:rPr>
              <a:t>Enfocada en software libre y gestión comunitaria. Base de Ubuntu y muchas otras.</a:t>
            </a:r>
            <a:endParaRPr lang="en-US" sz="1600" dirty="0"/>
          </a:p>
        </p:txBody>
      </p:sp>
      <p:sp>
        <p:nvSpPr>
          <p:cNvPr id="41" name="Shape 39"/>
          <p:cNvSpPr/>
          <p:nvPr/>
        </p:nvSpPr>
        <p:spPr>
          <a:xfrm>
            <a:off x="6372784" y="4775690"/>
            <a:ext cx="5308196" cy="741462"/>
          </a:xfrm>
          <a:custGeom>
            <a:avLst/>
            <a:gdLst/>
            <a:ahLst/>
            <a:cxnLst/>
            <a:rect l="l" t="t" r="r" b="b"/>
            <a:pathLst>
              <a:path w="5308196" h="741462">
                <a:moveTo>
                  <a:pt x="33703" y="0"/>
                </a:moveTo>
                <a:lnTo>
                  <a:pt x="5240790" y="0"/>
                </a:lnTo>
                <a:cubicBezTo>
                  <a:pt x="5278017" y="0"/>
                  <a:pt x="5308196" y="30179"/>
                  <a:pt x="5308196" y="67406"/>
                </a:cubicBezTo>
                <a:lnTo>
                  <a:pt x="5308196" y="674056"/>
                </a:lnTo>
                <a:cubicBezTo>
                  <a:pt x="5308196" y="711283"/>
                  <a:pt x="5278017" y="741462"/>
                  <a:pt x="5240790" y="741462"/>
                </a:cubicBezTo>
                <a:lnTo>
                  <a:pt x="33703" y="741462"/>
                </a:lnTo>
                <a:cubicBezTo>
                  <a:pt x="15089" y="741462"/>
                  <a:pt x="0" y="726373"/>
                  <a:pt x="0" y="707760"/>
                </a:cubicBezTo>
                <a:lnTo>
                  <a:pt x="0" y="33703"/>
                </a:lnTo>
                <a:cubicBezTo>
                  <a:pt x="0" y="15102"/>
                  <a:pt x="15102" y="0"/>
                  <a:pt x="33703" y="0"/>
                </a:cubicBezTo>
                <a:close/>
              </a:path>
            </a:pathLst>
          </a:custGeom>
          <a:solidFill>
            <a:srgbClr val="1A1D21">
              <a:alpha val="50196"/>
            </a:srgbClr>
          </a:solidFill>
          <a:ln/>
        </p:spPr>
      </p:sp>
      <p:sp>
        <p:nvSpPr>
          <p:cNvPr id="42" name="Shape 40"/>
          <p:cNvSpPr/>
          <p:nvPr/>
        </p:nvSpPr>
        <p:spPr>
          <a:xfrm>
            <a:off x="6372784" y="4775690"/>
            <a:ext cx="33703" cy="741462"/>
          </a:xfrm>
          <a:custGeom>
            <a:avLst/>
            <a:gdLst/>
            <a:ahLst/>
            <a:cxnLst/>
            <a:rect l="l" t="t" r="r" b="b"/>
            <a:pathLst>
              <a:path w="33703" h="741462">
                <a:moveTo>
                  <a:pt x="33703" y="0"/>
                </a:moveTo>
                <a:lnTo>
                  <a:pt x="33703" y="0"/>
                </a:lnTo>
                <a:lnTo>
                  <a:pt x="33703" y="741462"/>
                </a:lnTo>
                <a:lnTo>
                  <a:pt x="33703" y="741462"/>
                </a:lnTo>
                <a:cubicBezTo>
                  <a:pt x="15089" y="741462"/>
                  <a:pt x="0" y="726373"/>
                  <a:pt x="0" y="707760"/>
                </a:cubicBezTo>
                <a:lnTo>
                  <a:pt x="0" y="33703"/>
                </a:lnTo>
                <a:cubicBezTo>
                  <a:pt x="0" y="15102"/>
                  <a:pt x="15102" y="0"/>
                  <a:pt x="33703" y="0"/>
                </a:cubicBezTo>
                <a:close/>
              </a:path>
            </a:pathLst>
          </a:custGeom>
          <a:solidFill>
            <a:srgbClr val="8D99AE"/>
          </a:solidFill>
          <a:ln/>
        </p:spPr>
      </p:sp>
      <p:sp>
        <p:nvSpPr>
          <p:cNvPr id="43" name="Shape 41"/>
          <p:cNvSpPr/>
          <p:nvPr/>
        </p:nvSpPr>
        <p:spPr>
          <a:xfrm>
            <a:off x="6524447" y="4910501"/>
            <a:ext cx="337028" cy="337028"/>
          </a:xfrm>
          <a:custGeom>
            <a:avLst/>
            <a:gdLst/>
            <a:ahLst/>
            <a:cxnLst/>
            <a:rect l="l" t="t" r="r" b="b"/>
            <a:pathLst>
              <a:path w="337028" h="337028">
                <a:moveTo>
                  <a:pt x="33703" y="0"/>
                </a:moveTo>
                <a:lnTo>
                  <a:pt x="303326" y="0"/>
                </a:lnTo>
                <a:cubicBezTo>
                  <a:pt x="321939" y="0"/>
                  <a:pt x="337028" y="15089"/>
                  <a:pt x="337028" y="33703"/>
                </a:cubicBezTo>
                <a:lnTo>
                  <a:pt x="337028" y="303326"/>
                </a:lnTo>
                <a:cubicBezTo>
                  <a:pt x="337028" y="321939"/>
                  <a:pt x="321939" y="337028"/>
                  <a:pt x="303326" y="337028"/>
                </a:cubicBezTo>
                <a:lnTo>
                  <a:pt x="33703" y="337028"/>
                </a:lnTo>
                <a:cubicBezTo>
                  <a:pt x="15089" y="337028"/>
                  <a:pt x="0" y="321939"/>
                  <a:pt x="0" y="303326"/>
                </a:cubicBezTo>
                <a:lnTo>
                  <a:pt x="0" y="33703"/>
                </a:lnTo>
                <a:cubicBezTo>
                  <a:pt x="0" y="15102"/>
                  <a:pt x="15102" y="0"/>
                  <a:pt x="33703" y="0"/>
                </a:cubicBezTo>
                <a:close/>
              </a:path>
            </a:pathLst>
          </a:custGeom>
          <a:solidFill>
            <a:srgbClr val="8D99AE"/>
          </a:solidFill>
          <a:ln/>
        </p:spPr>
      </p:sp>
      <p:sp>
        <p:nvSpPr>
          <p:cNvPr id="44" name="Shape 42"/>
          <p:cNvSpPr/>
          <p:nvPr/>
        </p:nvSpPr>
        <p:spPr>
          <a:xfrm>
            <a:off x="6608704" y="5011610"/>
            <a:ext cx="168514" cy="134811"/>
          </a:xfrm>
          <a:custGeom>
            <a:avLst/>
            <a:gdLst/>
            <a:ahLst/>
            <a:cxnLst/>
            <a:rect l="l" t="t" r="r" b="b"/>
            <a:pathLst>
              <a:path w="168514" h="134811">
                <a:moveTo>
                  <a:pt x="47974" y="20037"/>
                </a:moveTo>
                <a:lnTo>
                  <a:pt x="34440" y="80966"/>
                </a:lnTo>
                <a:cubicBezTo>
                  <a:pt x="38311" y="85547"/>
                  <a:pt x="44077" y="88470"/>
                  <a:pt x="50554" y="88470"/>
                </a:cubicBezTo>
                <a:lnTo>
                  <a:pt x="117960" y="88470"/>
                </a:lnTo>
                <a:cubicBezTo>
                  <a:pt x="124437" y="88470"/>
                  <a:pt x="130204" y="85547"/>
                  <a:pt x="134074" y="80966"/>
                </a:cubicBezTo>
                <a:lnTo>
                  <a:pt x="120540" y="20037"/>
                </a:lnTo>
                <a:cubicBezTo>
                  <a:pt x="119039" y="13244"/>
                  <a:pt x="113010" y="8426"/>
                  <a:pt x="106059" y="8426"/>
                </a:cubicBezTo>
                <a:cubicBezTo>
                  <a:pt x="102846" y="8426"/>
                  <a:pt x="99713" y="9479"/>
                  <a:pt x="97159" y="11401"/>
                </a:cubicBezTo>
                <a:lnTo>
                  <a:pt x="95921" y="12323"/>
                </a:lnTo>
                <a:cubicBezTo>
                  <a:pt x="88997" y="17510"/>
                  <a:pt x="79491" y="17510"/>
                  <a:pt x="72593" y="12323"/>
                </a:cubicBezTo>
                <a:lnTo>
                  <a:pt x="71355" y="11401"/>
                </a:lnTo>
                <a:cubicBezTo>
                  <a:pt x="68775" y="9479"/>
                  <a:pt x="65668" y="8426"/>
                  <a:pt x="62456" y="8426"/>
                </a:cubicBezTo>
                <a:cubicBezTo>
                  <a:pt x="55504" y="8426"/>
                  <a:pt x="49475" y="13244"/>
                  <a:pt x="47974" y="20037"/>
                </a:cubicBezTo>
                <a:close/>
                <a:moveTo>
                  <a:pt x="16851" y="67406"/>
                </a:moveTo>
                <a:cubicBezTo>
                  <a:pt x="16851" y="62745"/>
                  <a:pt x="13086" y="58980"/>
                  <a:pt x="8426" y="58980"/>
                </a:cubicBezTo>
                <a:cubicBezTo>
                  <a:pt x="3765" y="58980"/>
                  <a:pt x="0" y="62745"/>
                  <a:pt x="0" y="67406"/>
                </a:cubicBezTo>
                <a:cubicBezTo>
                  <a:pt x="0" y="95316"/>
                  <a:pt x="22644" y="117960"/>
                  <a:pt x="50554" y="117960"/>
                </a:cubicBezTo>
                <a:lnTo>
                  <a:pt x="117960" y="117960"/>
                </a:lnTo>
                <a:cubicBezTo>
                  <a:pt x="145870" y="117960"/>
                  <a:pt x="168514" y="95316"/>
                  <a:pt x="168514" y="67406"/>
                </a:cubicBezTo>
                <a:cubicBezTo>
                  <a:pt x="168514" y="62745"/>
                  <a:pt x="164749" y="58980"/>
                  <a:pt x="160088" y="58980"/>
                </a:cubicBezTo>
                <a:cubicBezTo>
                  <a:pt x="155428" y="58980"/>
                  <a:pt x="151663" y="62745"/>
                  <a:pt x="151663" y="67406"/>
                </a:cubicBezTo>
                <a:cubicBezTo>
                  <a:pt x="151663" y="86021"/>
                  <a:pt x="136575" y="101109"/>
                  <a:pt x="117960" y="101109"/>
                </a:cubicBezTo>
                <a:lnTo>
                  <a:pt x="50554" y="101109"/>
                </a:lnTo>
                <a:cubicBezTo>
                  <a:pt x="31939" y="101109"/>
                  <a:pt x="16851" y="86021"/>
                  <a:pt x="16851" y="67406"/>
                </a:cubicBezTo>
                <a:close/>
              </a:path>
            </a:pathLst>
          </a:custGeom>
          <a:solidFill>
            <a:srgbClr val="1A1D21"/>
          </a:solidFill>
          <a:ln/>
        </p:spPr>
      </p:sp>
      <p:sp>
        <p:nvSpPr>
          <p:cNvPr id="45" name="Text 43"/>
          <p:cNvSpPr/>
          <p:nvPr/>
        </p:nvSpPr>
        <p:spPr>
          <a:xfrm>
            <a:off x="6962584" y="4910501"/>
            <a:ext cx="4659417" cy="235920"/>
          </a:xfrm>
          <a:prstGeom prst="rect">
            <a:avLst/>
          </a:prstGeom>
          <a:noFill/>
          <a:ln/>
        </p:spPr>
        <p:txBody>
          <a:bodyPr wrap="square" lIns="0" tIns="0" rIns="0" bIns="0" rtlCol="0" anchor="ctr"/>
          <a:lstStyle/>
          <a:p>
            <a:pPr>
              <a:lnSpc>
                <a:spcPct val="130000"/>
              </a:lnSpc>
            </a:pPr>
            <a:r>
              <a:rPr lang="en-US" sz="1194" b="1" dirty="0">
                <a:solidFill>
                  <a:srgbClr val="EDF2F4"/>
                </a:solidFill>
                <a:latin typeface="MiSans" pitchFamily="34" charset="0"/>
                <a:ea typeface="MiSans" pitchFamily="34" charset="-122"/>
                <a:cs typeface="MiSans" pitchFamily="34" charset="-120"/>
              </a:rPr>
              <a:t>Red Hat (1994)</a:t>
            </a:r>
            <a:endParaRPr lang="en-US" sz="1600" dirty="0"/>
          </a:p>
        </p:txBody>
      </p:sp>
      <p:sp>
        <p:nvSpPr>
          <p:cNvPr id="46" name="Text 44"/>
          <p:cNvSpPr/>
          <p:nvPr/>
        </p:nvSpPr>
        <p:spPr>
          <a:xfrm>
            <a:off x="6962584" y="5180124"/>
            <a:ext cx="4650991" cy="202217"/>
          </a:xfrm>
          <a:prstGeom prst="rect">
            <a:avLst/>
          </a:prstGeom>
          <a:noFill/>
          <a:ln/>
        </p:spPr>
        <p:txBody>
          <a:bodyPr wrap="square" lIns="0" tIns="0" rIns="0" bIns="0" rtlCol="0" anchor="ctr"/>
          <a:lstStyle/>
          <a:p>
            <a:pPr>
              <a:lnSpc>
                <a:spcPct val="130000"/>
              </a:lnSpc>
            </a:pPr>
            <a:r>
              <a:rPr lang="en-US" sz="1062" dirty="0">
                <a:solidFill>
                  <a:srgbClr val="8D99AE"/>
                </a:solidFill>
                <a:latin typeface="MiSans" pitchFamily="34" charset="0"/>
                <a:ea typeface="MiSans" pitchFamily="34" charset="-122"/>
                <a:cs typeface="MiSans" pitchFamily="34" charset="-120"/>
              </a:rPr>
              <a:t>Pionera en modelos de negocio empresarial con soporte profesional.</a:t>
            </a:r>
            <a:endParaRPr lang="en-US" sz="1600" dirty="0"/>
          </a:p>
        </p:txBody>
      </p:sp>
      <p:sp>
        <p:nvSpPr>
          <p:cNvPr id="47" name="Shape 45"/>
          <p:cNvSpPr/>
          <p:nvPr/>
        </p:nvSpPr>
        <p:spPr>
          <a:xfrm>
            <a:off x="6184049" y="5830587"/>
            <a:ext cx="5668817" cy="815609"/>
          </a:xfrm>
          <a:custGeom>
            <a:avLst/>
            <a:gdLst/>
            <a:ahLst/>
            <a:cxnLst/>
            <a:rect l="l" t="t" r="r" b="b"/>
            <a:pathLst>
              <a:path w="5668817" h="815609">
                <a:moveTo>
                  <a:pt x="67402" y="0"/>
                </a:moveTo>
                <a:lnTo>
                  <a:pt x="5601415" y="0"/>
                </a:lnTo>
                <a:cubicBezTo>
                  <a:pt x="5638640" y="0"/>
                  <a:pt x="5668817" y="30177"/>
                  <a:pt x="5668817" y="67402"/>
                </a:cubicBezTo>
                <a:lnTo>
                  <a:pt x="5668817" y="748207"/>
                </a:lnTo>
                <a:cubicBezTo>
                  <a:pt x="5668817" y="785432"/>
                  <a:pt x="5638640" y="815609"/>
                  <a:pt x="5601415" y="815609"/>
                </a:cubicBezTo>
                <a:lnTo>
                  <a:pt x="67402" y="815609"/>
                </a:lnTo>
                <a:cubicBezTo>
                  <a:pt x="30202" y="815609"/>
                  <a:pt x="0" y="785407"/>
                  <a:pt x="0" y="748207"/>
                </a:cubicBezTo>
                <a:lnTo>
                  <a:pt x="0" y="67402"/>
                </a:lnTo>
                <a:cubicBezTo>
                  <a:pt x="0" y="30202"/>
                  <a:pt x="30202" y="0"/>
                  <a:pt x="67402" y="0"/>
                </a:cubicBezTo>
                <a:close/>
              </a:path>
            </a:pathLst>
          </a:custGeom>
          <a:solidFill>
            <a:srgbClr val="8D99AE">
              <a:alpha val="10196"/>
            </a:srgbClr>
          </a:solidFill>
          <a:ln w="10160">
            <a:solidFill>
              <a:srgbClr val="8D99AE">
                <a:alpha val="30196"/>
              </a:srgbClr>
            </a:solidFill>
            <a:prstDash val="solid"/>
          </a:ln>
        </p:spPr>
      </p:sp>
      <p:sp>
        <p:nvSpPr>
          <p:cNvPr id="48" name="Shape 46"/>
          <p:cNvSpPr/>
          <p:nvPr/>
        </p:nvSpPr>
        <p:spPr>
          <a:xfrm>
            <a:off x="6343294" y="6137289"/>
            <a:ext cx="202217" cy="202217"/>
          </a:xfrm>
          <a:custGeom>
            <a:avLst/>
            <a:gdLst/>
            <a:ahLst/>
            <a:cxnLst/>
            <a:rect l="l" t="t" r="r" b="b"/>
            <a:pathLst>
              <a:path w="202217" h="202217">
                <a:moveTo>
                  <a:pt x="26028" y="90247"/>
                </a:moveTo>
                <a:cubicBezTo>
                  <a:pt x="31280" y="53516"/>
                  <a:pt x="62916" y="25277"/>
                  <a:pt x="101109" y="25277"/>
                </a:cubicBezTo>
                <a:cubicBezTo>
                  <a:pt x="122041" y="25277"/>
                  <a:pt x="140999" y="33769"/>
                  <a:pt x="154743" y="47474"/>
                </a:cubicBezTo>
                <a:cubicBezTo>
                  <a:pt x="154822" y="47553"/>
                  <a:pt x="154901" y="47632"/>
                  <a:pt x="154980" y="47711"/>
                </a:cubicBezTo>
                <a:lnTo>
                  <a:pt x="157982" y="50554"/>
                </a:lnTo>
                <a:lnTo>
                  <a:pt x="139064" y="50554"/>
                </a:lnTo>
                <a:cubicBezTo>
                  <a:pt x="132073" y="50554"/>
                  <a:pt x="126425" y="56202"/>
                  <a:pt x="126425" y="63193"/>
                </a:cubicBezTo>
                <a:cubicBezTo>
                  <a:pt x="126425" y="70184"/>
                  <a:pt x="132073" y="75831"/>
                  <a:pt x="139064" y="75831"/>
                </a:cubicBezTo>
                <a:lnTo>
                  <a:pt x="189618" y="75831"/>
                </a:lnTo>
                <a:cubicBezTo>
                  <a:pt x="196609" y="75831"/>
                  <a:pt x="202256" y="70184"/>
                  <a:pt x="202256" y="63193"/>
                </a:cubicBezTo>
                <a:lnTo>
                  <a:pt x="202256" y="12639"/>
                </a:lnTo>
                <a:cubicBezTo>
                  <a:pt x="202256" y="5648"/>
                  <a:pt x="196609" y="0"/>
                  <a:pt x="189618" y="0"/>
                </a:cubicBezTo>
                <a:cubicBezTo>
                  <a:pt x="182627" y="0"/>
                  <a:pt x="176979" y="5648"/>
                  <a:pt x="176979" y="12639"/>
                </a:cubicBezTo>
                <a:lnTo>
                  <a:pt x="176979" y="33729"/>
                </a:lnTo>
                <a:lnTo>
                  <a:pt x="172516" y="29503"/>
                </a:lnTo>
                <a:cubicBezTo>
                  <a:pt x="154230" y="11296"/>
                  <a:pt x="128953" y="0"/>
                  <a:pt x="101109" y="0"/>
                </a:cubicBezTo>
                <a:cubicBezTo>
                  <a:pt x="50159" y="0"/>
                  <a:pt x="8018" y="37679"/>
                  <a:pt x="1027" y="86693"/>
                </a:cubicBezTo>
                <a:cubicBezTo>
                  <a:pt x="39" y="93604"/>
                  <a:pt x="4818" y="100003"/>
                  <a:pt x="11730" y="100990"/>
                </a:cubicBezTo>
                <a:cubicBezTo>
                  <a:pt x="18642" y="101977"/>
                  <a:pt x="25040" y="97159"/>
                  <a:pt x="26028" y="90287"/>
                </a:cubicBezTo>
                <a:close/>
                <a:moveTo>
                  <a:pt x="201190" y="115524"/>
                </a:moveTo>
                <a:cubicBezTo>
                  <a:pt x="202178" y="108613"/>
                  <a:pt x="197359" y="102214"/>
                  <a:pt x="190487" y="101227"/>
                </a:cubicBezTo>
                <a:cubicBezTo>
                  <a:pt x="183615" y="100240"/>
                  <a:pt x="177177" y="105058"/>
                  <a:pt x="176189" y="111930"/>
                </a:cubicBezTo>
                <a:cubicBezTo>
                  <a:pt x="170937" y="148661"/>
                  <a:pt x="139301" y="176900"/>
                  <a:pt x="101109" y="176900"/>
                </a:cubicBezTo>
                <a:cubicBezTo>
                  <a:pt x="80176" y="176900"/>
                  <a:pt x="61218" y="168409"/>
                  <a:pt x="47474" y="154704"/>
                </a:cubicBezTo>
                <a:cubicBezTo>
                  <a:pt x="47395" y="154625"/>
                  <a:pt x="47316" y="154546"/>
                  <a:pt x="47237" y="154467"/>
                </a:cubicBezTo>
                <a:lnTo>
                  <a:pt x="44235" y="151623"/>
                </a:lnTo>
                <a:lnTo>
                  <a:pt x="63153" y="151623"/>
                </a:lnTo>
                <a:cubicBezTo>
                  <a:pt x="70144" y="151623"/>
                  <a:pt x="75792" y="145975"/>
                  <a:pt x="75792" y="138985"/>
                </a:cubicBezTo>
                <a:cubicBezTo>
                  <a:pt x="75792" y="131994"/>
                  <a:pt x="70144" y="126346"/>
                  <a:pt x="63153" y="126346"/>
                </a:cubicBezTo>
                <a:lnTo>
                  <a:pt x="12639" y="126386"/>
                </a:lnTo>
                <a:cubicBezTo>
                  <a:pt x="9281" y="126386"/>
                  <a:pt x="6043" y="127728"/>
                  <a:pt x="3673" y="130138"/>
                </a:cubicBezTo>
                <a:cubicBezTo>
                  <a:pt x="1303" y="132547"/>
                  <a:pt x="-39" y="135746"/>
                  <a:pt x="0" y="139143"/>
                </a:cubicBezTo>
                <a:lnTo>
                  <a:pt x="395" y="189302"/>
                </a:lnTo>
                <a:cubicBezTo>
                  <a:pt x="434" y="196293"/>
                  <a:pt x="6161" y="201901"/>
                  <a:pt x="13152" y="201822"/>
                </a:cubicBezTo>
                <a:cubicBezTo>
                  <a:pt x="20143" y="201743"/>
                  <a:pt x="25751" y="196056"/>
                  <a:pt x="25672" y="189065"/>
                </a:cubicBezTo>
                <a:lnTo>
                  <a:pt x="25514" y="168725"/>
                </a:lnTo>
                <a:lnTo>
                  <a:pt x="29740" y="172714"/>
                </a:lnTo>
                <a:cubicBezTo>
                  <a:pt x="48027" y="190921"/>
                  <a:pt x="73264" y="202217"/>
                  <a:pt x="101109" y="202217"/>
                </a:cubicBezTo>
                <a:cubicBezTo>
                  <a:pt x="152058" y="202217"/>
                  <a:pt x="194199" y="164538"/>
                  <a:pt x="201190" y="115524"/>
                </a:cubicBezTo>
                <a:close/>
              </a:path>
            </a:pathLst>
          </a:custGeom>
          <a:solidFill>
            <a:srgbClr val="8D99AE"/>
          </a:solidFill>
          <a:ln/>
        </p:spPr>
      </p:sp>
      <p:sp>
        <p:nvSpPr>
          <p:cNvPr id="49" name="Text 47"/>
          <p:cNvSpPr/>
          <p:nvPr/>
        </p:nvSpPr>
        <p:spPr>
          <a:xfrm>
            <a:off x="6669089" y="5968775"/>
            <a:ext cx="5114405" cy="202217"/>
          </a:xfrm>
          <a:prstGeom prst="rect">
            <a:avLst/>
          </a:prstGeom>
          <a:noFill/>
          <a:ln/>
        </p:spPr>
        <p:txBody>
          <a:bodyPr wrap="square" lIns="0" tIns="0" rIns="0" bIns="0" rtlCol="0" anchor="ctr"/>
          <a:lstStyle/>
          <a:p>
            <a:pPr>
              <a:lnSpc>
                <a:spcPct val="130000"/>
              </a:lnSpc>
            </a:pPr>
            <a:r>
              <a:rPr lang="en-US" sz="1062" b="1" dirty="0">
                <a:solidFill>
                  <a:srgbClr val="EDF2F4"/>
                </a:solidFill>
                <a:latin typeface="MiSans" pitchFamily="34" charset="0"/>
                <a:ea typeface="MiSans" pitchFamily="34" charset="-122"/>
                <a:cs typeface="MiSans" pitchFamily="34" charset="-120"/>
              </a:rPr>
              <a:t>Tux, la Mascota</a:t>
            </a:r>
            <a:endParaRPr lang="en-US" sz="1600" dirty="0"/>
          </a:p>
        </p:txBody>
      </p:sp>
      <p:sp>
        <p:nvSpPr>
          <p:cNvPr id="50" name="Text 48"/>
          <p:cNvSpPr/>
          <p:nvPr/>
        </p:nvSpPr>
        <p:spPr>
          <a:xfrm>
            <a:off x="6669089" y="6170992"/>
            <a:ext cx="5105979" cy="337028"/>
          </a:xfrm>
          <a:prstGeom prst="rect">
            <a:avLst/>
          </a:prstGeom>
          <a:noFill/>
          <a:ln/>
        </p:spPr>
        <p:txBody>
          <a:bodyPr wrap="square" lIns="0" tIns="0" rIns="0" bIns="0" rtlCol="0" anchor="ctr"/>
          <a:lstStyle/>
          <a:p>
            <a:pPr>
              <a:lnSpc>
                <a:spcPct val="120000"/>
              </a:lnSpc>
            </a:pPr>
            <a:r>
              <a:rPr lang="en-US" sz="929" dirty="0">
                <a:solidFill>
                  <a:srgbClr val="8D99AE"/>
                </a:solidFill>
                <a:latin typeface="MiSans" pitchFamily="34" charset="0"/>
                <a:ea typeface="MiSans" pitchFamily="34" charset="-122"/>
                <a:cs typeface="MiSans" pitchFamily="34" charset="-120"/>
              </a:rPr>
              <a:t>El pingüino fue elegido por Torvalds después de un encuentro con un pingüino en un zoológico.</a:t>
            </a:r>
            <a:endParaRPr lang="en-US" sz="1600" dirty="0"/>
          </a:p>
        </p:txBody>
      </p:sp>
    </p:spTree>
  </p:cSld>
  <p:clrMapOvr>
    <a:masterClrMapping/>
  </p:clrMapOvr>
  <p:transition>
    <p:fade/>
    <p:spd val="med"/>
  </p:transition>
</p:sld>
</file>

<file path=ppt/slides/slide14.xml><?xml version="1.0" encoding="utf-8"?>
<p:sld xmlns:a="http://schemas.openxmlformats.org/drawingml/2006/main" xmlns:r="http://schemas.openxmlformats.org/officeDocument/2006/relationships" xmlns:p="http://schemas.openxmlformats.org/presentationml/2006/main">
  <p:cSld name="Slide 14">
    <p:bg>
      <p:bgPr>
        <a:solidFill>
          <a:srgbClr val="1A1D21"/>
        </a:solidFill>
      </p:bgPr>
    </p:bg>
    <p:spTree>
      <p:nvGrpSpPr>
        <p:cNvPr id="1" name=""/>
        <p:cNvGrpSpPr/>
        <p:nvPr/>
      </p:nvGrpSpPr>
      <p:grpSpPr>
        <a:xfrm>
          <a:off x="0" y="0"/>
          <a:ext cx="0" cy="0"/>
          <a:chOff x="0" y="0"/>
          <a:chExt cx="0" cy="0"/>
        </a:xfrm>
      </p:grpSpPr>
      <p:sp>
        <p:nvSpPr>
          <p:cNvPr id="2" name="Text 0"/>
          <p:cNvSpPr/>
          <p:nvPr/>
        </p:nvSpPr>
        <p:spPr>
          <a:xfrm>
            <a:off x="317500" y="317500"/>
            <a:ext cx="11620500" cy="190500"/>
          </a:xfrm>
          <a:prstGeom prst="rect">
            <a:avLst/>
          </a:prstGeom>
          <a:noFill/>
          <a:ln/>
        </p:spPr>
        <p:txBody>
          <a:bodyPr wrap="square" lIns="0" tIns="0" rIns="0" bIns="0" rtlCol="0" anchor="ctr"/>
          <a:lstStyle/>
          <a:p>
            <a:pPr>
              <a:lnSpc>
                <a:spcPct val="130000"/>
              </a:lnSpc>
            </a:pPr>
            <a:r>
              <a:rPr lang="en-US" sz="1000" b="1" spc="100" kern="0" dirty="0">
                <a:solidFill>
                  <a:srgbClr val="8D99AE"/>
                </a:solidFill>
                <a:latin typeface="MiSans" pitchFamily="34" charset="0"/>
                <a:ea typeface="MiSans" pitchFamily="34" charset="-122"/>
                <a:cs typeface="MiSans" pitchFamily="34" charset="-120"/>
              </a:rPr>
              <a:t>2025 • DOMINIO GLOBAL</a:t>
            </a:r>
            <a:endParaRPr lang="en-US" sz="1600" dirty="0"/>
          </a:p>
        </p:txBody>
      </p:sp>
      <p:sp>
        <p:nvSpPr>
          <p:cNvPr id="3" name="Text 1"/>
          <p:cNvSpPr/>
          <p:nvPr/>
        </p:nvSpPr>
        <p:spPr>
          <a:xfrm>
            <a:off x="317500" y="571500"/>
            <a:ext cx="11699875" cy="317500"/>
          </a:xfrm>
          <a:prstGeom prst="rect">
            <a:avLst/>
          </a:prstGeom>
          <a:noFill/>
          <a:ln/>
        </p:spPr>
        <p:txBody>
          <a:bodyPr wrap="square" lIns="0" tIns="0" rIns="0" bIns="0" rtlCol="0" anchor="ctr"/>
          <a:lstStyle/>
          <a:p>
            <a:pPr>
              <a:lnSpc>
                <a:spcPct val="90000"/>
              </a:lnSpc>
            </a:pPr>
            <a:r>
              <a:rPr lang="en-US" sz="2250" b="1" dirty="0">
                <a:solidFill>
                  <a:srgbClr val="EDF2F4"/>
                </a:solidFill>
                <a:latin typeface="MiSans" pitchFamily="34" charset="0"/>
                <a:ea typeface="MiSans" pitchFamily="34" charset="-122"/>
                <a:cs typeface="MiSans" pitchFamily="34" charset="-120"/>
              </a:rPr>
              <a:t>El Impacto de Linux Hoy</a:t>
            </a:r>
            <a:endParaRPr lang="en-US" sz="1600" dirty="0"/>
          </a:p>
        </p:txBody>
      </p:sp>
      <p:sp>
        <p:nvSpPr>
          <p:cNvPr id="4" name="Shape 2"/>
          <p:cNvSpPr/>
          <p:nvPr/>
        </p:nvSpPr>
        <p:spPr>
          <a:xfrm>
            <a:off x="320675" y="1050925"/>
            <a:ext cx="6832600" cy="4657725"/>
          </a:xfrm>
          <a:custGeom>
            <a:avLst/>
            <a:gdLst/>
            <a:ahLst/>
            <a:cxnLst/>
            <a:rect l="l" t="t" r="r" b="b"/>
            <a:pathLst>
              <a:path w="6832600" h="4657725">
                <a:moveTo>
                  <a:pt x="63485" y="0"/>
                </a:moveTo>
                <a:lnTo>
                  <a:pt x="6769115" y="0"/>
                </a:lnTo>
                <a:cubicBezTo>
                  <a:pt x="6804177" y="0"/>
                  <a:pt x="6832600" y="28423"/>
                  <a:pt x="6832600" y="63485"/>
                </a:cubicBezTo>
                <a:lnTo>
                  <a:pt x="6832600" y="4594240"/>
                </a:lnTo>
                <a:cubicBezTo>
                  <a:pt x="6832600" y="4629302"/>
                  <a:pt x="6804177" y="4657725"/>
                  <a:pt x="6769115" y="4657725"/>
                </a:cubicBezTo>
                <a:lnTo>
                  <a:pt x="63485" y="4657725"/>
                </a:lnTo>
                <a:cubicBezTo>
                  <a:pt x="28423" y="4657725"/>
                  <a:pt x="0" y="4629302"/>
                  <a:pt x="0" y="4594240"/>
                </a:cubicBezTo>
                <a:lnTo>
                  <a:pt x="0" y="63485"/>
                </a:lnTo>
                <a:cubicBezTo>
                  <a:pt x="0" y="28447"/>
                  <a:pt x="28447" y="0"/>
                  <a:pt x="63485" y="0"/>
                </a:cubicBezTo>
                <a:close/>
              </a:path>
            </a:pathLst>
          </a:custGeom>
          <a:gradFill rotWithShape="1" flip="none">
            <a:gsLst>
              <a:gs pos="0">
                <a:srgbClr val="4A5C6A">
                  <a:alpha val="30000"/>
                </a:srgbClr>
              </a:gs>
              <a:gs pos="100000">
                <a:srgbClr val="4A5C6A">
                  <a:alpha val="10000"/>
                </a:srgbClr>
              </a:gs>
            </a:gsLst>
            <a:lin ang="2700000" scaled="1"/>
          </a:gradFill>
          <a:ln w="10160">
            <a:solidFill>
              <a:srgbClr val="4A5C6A">
                <a:alpha val="50196"/>
              </a:srgbClr>
            </a:solidFill>
            <a:prstDash val="solid"/>
          </a:ln>
        </p:spPr>
      </p:sp>
      <p:sp>
        <p:nvSpPr>
          <p:cNvPr id="5" name="Shape 3"/>
          <p:cNvSpPr/>
          <p:nvPr/>
        </p:nvSpPr>
        <p:spPr>
          <a:xfrm>
            <a:off x="506413" y="1244598"/>
            <a:ext cx="190500" cy="190500"/>
          </a:xfrm>
          <a:custGeom>
            <a:avLst/>
            <a:gdLst/>
            <a:ahLst/>
            <a:cxnLst/>
            <a:rect l="l" t="t" r="r" b="b"/>
            <a:pathLst>
              <a:path w="190500" h="190500">
                <a:moveTo>
                  <a:pt x="130932" y="104180"/>
                </a:moveTo>
                <a:lnTo>
                  <a:pt x="59903" y="104180"/>
                </a:lnTo>
                <a:cubicBezTo>
                  <a:pt x="60982" y="128178"/>
                  <a:pt x="66303" y="150279"/>
                  <a:pt x="73856" y="166464"/>
                </a:cubicBezTo>
                <a:cubicBezTo>
                  <a:pt x="78098" y="175580"/>
                  <a:pt x="82674" y="182017"/>
                  <a:pt x="86916" y="185961"/>
                </a:cubicBezTo>
                <a:cubicBezTo>
                  <a:pt x="91083" y="189867"/>
                  <a:pt x="93948" y="190500"/>
                  <a:pt x="95436" y="190500"/>
                </a:cubicBezTo>
                <a:cubicBezTo>
                  <a:pt x="96924" y="190500"/>
                  <a:pt x="99789" y="189867"/>
                  <a:pt x="103956" y="185961"/>
                </a:cubicBezTo>
                <a:cubicBezTo>
                  <a:pt x="108198" y="182017"/>
                  <a:pt x="112775" y="175543"/>
                  <a:pt x="117016" y="166464"/>
                </a:cubicBezTo>
                <a:cubicBezTo>
                  <a:pt x="124569" y="150279"/>
                  <a:pt x="129890" y="128178"/>
                  <a:pt x="130969" y="104180"/>
                </a:cubicBezTo>
                <a:close/>
                <a:moveTo>
                  <a:pt x="59866" y="86320"/>
                </a:moveTo>
                <a:lnTo>
                  <a:pt x="130894" y="86320"/>
                </a:lnTo>
                <a:cubicBezTo>
                  <a:pt x="129853" y="62322"/>
                  <a:pt x="124532" y="40221"/>
                  <a:pt x="116979" y="24036"/>
                </a:cubicBezTo>
                <a:cubicBezTo>
                  <a:pt x="112737" y="14957"/>
                  <a:pt x="108161" y="8483"/>
                  <a:pt x="103919" y="4539"/>
                </a:cubicBezTo>
                <a:cubicBezTo>
                  <a:pt x="99752" y="633"/>
                  <a:pt x="96887" y="0"/>
                  <a:pt x="95399" y="0"/>
                </a:cubicBezTo>
                <a:cubicBezTo>
                  <a:pt x="93911" y="0"/>
                  <a:pt x="91046" y="633"/>
                  <a:pt x="86878" y="4539"/>
                </a:cubicBezTo>
                <a:cubicBezTo>
                  <a:pt x="82637" y="8483"/>
                  <a:pt x="78060" y="14957"/>
                  <a:pt x="73819" y="24036"/>
                </a:cubicBezTo>
                <a:cubicBezTo>
                  <a:pt x="66266" y="40221"/>
                  <a:pt x="60945" y="62322"/>
                  <a:pt x="59866" y="86320"/>
                </a:cubicBezTo>
                <a:close/>
                <a:moveTo>
                  <a:pt x="42007" y="86320"/>
                </a:moveTo>
                <a:cubicBezTo>
                  <a:pt x="43309" y="54471"/>
                  <a:pt x="51532" y="24892"/>
                  <a:pt x="63550" y="5469"/>
                </a:cubicBezTo>
                <a:cubicBezTo>
                  <a:pt x="29282" y="17599"/>
                  <a:pt x="4056" y="48816"/>
                  <a:pt x="558" y="86320"/>
                </a:cubicBezTo>
                <a:lnTo>
                  <a:pt x="42007" y="86320"/>
                </a:lnTo>
                <a:close/>
                <a:moveTo>
                  <a:pt x="558" y="104180"/>
                </a:moveTo>
                <a:cubicBezTo>
                  <a:pt x="4056" y="141684"/>
                  <a:pt x="29282" y="172901"/>
                  <a:pt x="63550" y="185031"/>
                </a:cubicBezTo>
                <a:cubicBezTo>
                  <a:pt x="51532" y="165608"/>
                  <a:pt x="43309" y="136029"/>
                  <a:pt x="42007" y="104180"/>
                </a:cubicBezTo>
                <a:lnTo>
                  <a:pt x="558" y="104180"/>
                </a:lnTo>
                <a:close/>
                <a:moveTo>
                  <a:pt x="148791" y="104180"/>
                </a:moveTo>
                <a:cubicBezTo>
                  <a:pt x="147489" y="136029"/>
                  <a:pt x="139266" y="165608"/>
                  <a:pt x="127248" y="185031"/>
                </a:cubicBezTo>
                <a:cubicBezTo>
                  <a:pt x="161516" y="172864"/>
                  <a:pt x="186742" y="141684"/>
                  <a:pt x="190240" y="104180"/>
                </a:cubicBezTo>
                <a:lnTo>
                  <a:pt x="148791" y="104180"/>
                </a:lnTo>
                <a:close/>
                <a:moveTo>
                  <a:pt x="190240" y="86320"/>
                </a:moveTo>
                <a:cubicBezTo>
                  <a:pt x="186742" y="48816"/>
                  <a:pt x="161516" y="17599"/>
                  <a:pt x="127248" y="5469"/>
                </a:cubicBezTo>
                <a:cubicBezTo>
                  <a:pt x="139266" y="24892"/>
                  <a:pt x="147489" y="54471"/>
                  <a:pt x="148791" y="86320"/>
                </a:cubicBezTo>
                <a:lnTo>
                  <a:pt x="190240" y="86320"/>
                </a:lnTo>
                <a:close/>
              </a:path>
            </a:pathLst>
          </a:custGeom>
          <a:solidFill>
            <a:srgbClr val="8D99AE"/>
          </a:solidFill>
          <a:ln/>
        </p:spPr>
      </p:sp>
      <p:sp>
        <p:nvSpPr>
          <p:cNvPr id="6" name="Text 4"/>
          <p:cNvSpPr/>
          <p:nvPr/>
        </p:nvSpPr>
        <p:spPr>
          <a:xfrm>
            <a:off x="720725" y="1212848"/>
            <a:ext cx="6365875" cy="254000"/>
          </a:xfrm>
          <a:prstGeom prst="rect">
            <a:avLst/>
          </a:prstGeom>
          <a:noFill/>
          <a:ln/>
        </p:spPr>
        <p:txBody>
          <a:bodyPr wrap="square" lIns="0" tIns="0" rIns="0" bIns="0" rtlCol="0" anchor="ctr"/>
          <a:lstStyle/>
          <a:p>
            <a:pPr>
              <a:lnSpc>
                <a:spcPct val="110000"/>
              </a:lnSpc>
            </a:pPr>
            <a:r>
              <a:rPr lang="en-US" sz="1500" b="1" dirty="0">
                <a:solidFill>
                  <a:srgbClr val="EDF2F4"/>
                </a:solidFill>
                <a:latin typeface="MiSans" pitchFamily="34" charset="0"/>
                <a:ea typeface="MiSans" pitchFamily="34" charset="-122"/>
                <a:cs typeface="MiSans" pitchFamily="34" charset="-120"/>
              </a:rPr>
              <a:t>Dominio en Infraestructura Crítica</a:t>
            </a:r>
            <a:endParaRPr lang="en-US" sz="1600" dirty="0"/>
          </a:p>
        </p:txBody>
      </p:sp>
      <p:sp>
        <p:nvSpPr>
          <p:cNvPr id="7" name="Shape 5"/>
          <p:cNvSpPr/>
          <p:nvPr/>
        </p:nvSpPr>
        <p:spPr>
          <a:xfrm>
            <a:off x="498475" y="1593848"/>
            <a:ext cx="3175000" cy="1912938"/>
          </a:xfrm>
          <a:custGeom>
            <a:avLst/>
            <a:gdLst/>
            <a:ahLst/>
            <a:cxnLst/>
            <a:rect l="l" t="t" r="r" b="b"/>
            <a:pathLst>
              <a:path w="3175000" h="1912938">
                <a:moveTo>
                  <a:pt x="31750" y="0"/>
                </a:moveTo>
                <a:lnTo>
                  <a:pt x="3111490" y="0"/>
                </a:lnTo>
                <a:cubicBezTo>
                  <a:pt x="3146566" y="0"/>
                  <a:pt x="3175000" y="28434"/>
                  <a:pt x="3175000" y="63510"/>
                </a:cubicBezTo>
                <a:lnTo>
                  <a:pt x="3175000" y="1849428"/>
                </a:lnTo>
                <a:cubicBezTo>
                  <a:pt x="3175000" y="1884503"/>
                  <a:pt x="3146566" y="1912938"/>
                  <a:pt x="3111490" y="1912938"/>
                </a:cubicBezTo>
                <a:lnTo>
                  <a:pt x="31750" y="1912938"/>
                </a:lnTo>
                <a:cubicBezTo>
                  <a:pt x="14227" y="1912938"/>
                  <a:pt x="0" y="1898711"/>
                  <a:pt x="0" y="1881187"/>
                </a:cubicBezTo>
                <a:lnTo>
                  <a:pt x="0" y="31750"/>
                </a:lnTo>
                <a:cubicBezTo>
                  <a:pt x="0" y="14227"/>
                  <a:pt x="14227" y="0"/>
                  <a:pt x="31750" y="0"/>
                </a:cubicBezTo>
                <a:close/>
              </a:path>
            </a:pathLst>
          </a:custGeom>
          <a:solidFill>
            <a:srgbClr val="1A1D21">
              <a:alpha val="50196"/>
            </a:srgbClr>
          </a:solidFill>
          <a:ln/>
        </p:spPr>
      </p:sp>
      <p:sp>
        <p:nvSpPr>
          <p:cNvPr id="8" name="Shape 6"/>
          <p:cNvSpPr/>
          <p:nvPr/>
        </p:nvSpPr>
        <p:spPr>
          <a:xfrm>
            <a:off x="498475" y="1593848"/>
            <a:ext cx="31750" cy="1912938"/>
          </a:xfrm>
          <a:custGeom>
            <a:avLst/>
            <a:gdLst/>
            <a:ahLst/>
            <a:cxnLst/>
            <a:rect l="l" t="t" r="r" b="b"/>
            <a:pathLst>
              <a:path w="31750" h="1912938">
                <a:moveTo>
                  <a:pt x="31750" y="0"/>
                </a:moveTo>
                <a:lnTo>
                  <a:pt x="31750" y="0"/>
                </a:lnTo>
                <a:lnTo>
                  <a:pt x="31750" y="1912938"/>
                </a:lnTo>
                <a:lnTo>
                  <a:pt x="31750" y="1912938"/>
                </a:lnTo>
                <a:cubicBezTo>
                  <a:pt x="14227" y="1912938"/>
                  <a:pt x="0" y="1898711"/>
                  <a:pt x="0" y="1881187"/>
                </a:cubicBezTo>
                <a:lnTo>
                  <a:pt x="0" y="31750"/>
                </a:lnTo>
                <a:cubicBezTo>
                  <a:pt x="0" y="14227"/>
                  <a:pt x="14227" y="0"/>
                  <a:pt x="31750" y="0"/>
                </a:cubicBezTo>
                <a:close/>
              </a:path>
            </a:pathLst>
          </a:custGeom>
          <a:solidFill>
            <a:srgbClr val="8D99AE"/>
          </a:solidFill>
          <a:ln/>
        </p:spPr>
      </p:sp>
      <p:sp>
        <p:nvSpPr>
          <p:cNvPr id="9" name="Shape 7"/>
          <p:cNvSpPr/>
          <p:nvPr/>
        </p:nvSpPr>
        <p:spPr>
          <a:xfrm>
            <a:off x="671116" y="1752598"/>
            <a:ext cx="138906" cy="158750"/>
          </a:xfrm>
          <a:custGeom>
            <a:avLst/>
            <a:gdLst/>
            <a:ahLst/>
            <a:cxnLst/>
            <a:rect l="l" t="t" r="r" b="b"/>
            <a:pathLst>
              <a:path w="138906" h="158750">
                <a:moveTo>
                  <a:pt x="19844" y="9922"/>
                </a:moveTo>
                <a:cubicBezTo>
                  <a:pt x="8899" y="9922"/>
                  <a:pt x="0" y="18821"/>
                  <a:pt x="0" y="29766"/>
                </a:cubicBezTo>
                <a:lnTo>
                  <a:pt x="0" y="49609"/>
                </a:lnTo>
                <a:cubicBezTo>
                  <a:pt x="0" y="60554"/>
                  <a:pt x="8899" y="69453"/>
                  <a:pt x="19844" y="69453"/>
                </a:cubicBezTo>
                <a:lnTo>
                  <a:pt x="119062" y="69453"/>
                </a:lnTo>
                <a:cubicBezTo>
                  <a:pt x="130008" y="69453"/>
                  <a:pt x="138906" y="60554"/>
                  <a:pt x="138906" y="49609"/>
                </a:cubicBezTo>
                <a:lnTo>
                  <a:pt x="138906" y="29766"/>
                </a:lnTo>
                <a:cubicBezTo>
                  <a:pt x="138906" y="18821"/>
                  <a:pt x="130008" y="9922"/>
                  <a:pt x="119062" y="9922"/>
                </a:cubicBezTo>
                <a:lnTo>
                  <a:pt x="19844" y="9922"/>
                </a:lnTo>
                <a:close/>
                <a:moveTo>
                  <a:pt x="86816" y="32246"/>
                </a:moveTo>
                <a:cubicBezTo>
                  <a:pt x="90923" y="32246"/>
                  <a:pt x="94258" y="35580"/>
                  <a:pt x="94258" y="39688"/>
                </a:cubicBezTo>
                <a:cubicBezTo>
                  <a:pt x="94258" y="43795"/>
                  <a:pt x="90923" y="47129"/>
                  <a:pt x="86816" y="47129"/>
                </a:cubicBezTo>
                <a:cubicBezTo>
                  <a:pt x="82709" y="47129"/>
                  <a:pt x="79375" y="43795"/>
                  <a:pt x="79375" y="39688"/>
                </a:cubicBezTo>
                <a:cubicBezTo>
                  <a:pt x="79375" y="35580"/>
                  <a:pt x="82709" y="32246"/>
                  <a:pt x="86816" y="32246"/>
                </a:cubicBezTo>
                <a:close/>
                <a:moveTo>
                  <a:pt x="104180" y="39688"/>
                </a:moveTo>
                <a:cubicBezTo>
                  <a:pt x="104180" y="35580"/>
                  <a:pt x="107514" y="32246"/>
                  <a:pt x="111621" y="32246"/>
                </a:cubicBezTo>
                <a:cubicBezTo>
                  <a:pt x="115728" y="32246"/>
                  <a:pt x="119062" y="35580"/>
                  <a:pt x="119062" y="39688"/>
                </a:cubicBezTo>
                <a:cubicBezTo>
                  <a:pt x="119062" y="43795"/>
                  <a:pt x="115728" y="47129"/>
                  <a:pt x="111621" y="47129"/>
                </a:cubicBezTo>
                <a:cubicBezTo>
                  <a:pt x="107514" y="47129"/>
                  <a:pt x="104180" y="43795"/>
                  <a:pt x="104180" y="39688"/>
                </a:cubicBezTo>
                <a:close/>
                <a:moveTo>
                  <a:pt x="19844" y="89297"/>
                </a:moveTo>
                <a:cubicBezTo>
                  <a:pt x="8899" y="89297"/>
                  <a:pt x="0" y="98196"/>
                  <a:pt x="0" y="109141"/>
                </a:cubicBezTo>
                <a:lnTo>
                  <a:pt x="0" y="128984"/>
                </a:lnTo>
                <a:cubicBezTo>
                  <a:pt x="0" y="139929"/>
                  <a:pt x="8899" y="148828"/>
                  <a:pt x="19844" y="148828"/>
                </a:cubicBezTo>
                <a:lnTo>
                  <a:pt x="119062" y="148828"/>
                </a:lnTo>
                <a:cubicBezTo>
                  <a:pt x="130008" y="148828"/>
                  <a:pt x="138906" y="139929"/>
                  <a:pt x="138906" y="128984"/>
                </a:cubicBezTo>
                <a:lnTo>
                  <a:pt x="138906" y="109141"/>
                </a:lnTo>
                <a:cubicBezTo>
                  <a:pt x="138906" y="98196"/>
                  <a:pt x="130008" y="89297"/>
                  <a:pt x="119062" y="89297"/>
                </a:cubicBezTo>
                <a:lnTo>
                  <a:pt x="19844" y="89297"/>
                </a:lnTo>
                <a:close/>
                <a:moveTo>
                  <a:pt x="86816" y="111621"/>
                </a:moveTo>
                <a:cubicBezTo>
                  <a:pt x="90923" y="111621"/>
                  <a:pt x="94258" y="114955"/>
                  <a:pt x="94258" y="119062"/>
                </a:cubicBezTo>
                <a:cubicBezTo>
                  <a:pt x="94258" y="123170"/>
                  <a:pt x="90923" y="126504"/>
                  <a:pt x="86816" y="126504"/>
                </a:cubicBezTo>
                <a:cubicBezTo>
                  <a:pt x="82709" y="126504"/>
                  <a:pt x="79375" y="123170"/>
                  <a:pt x="79375" y="119062"/>
                </a:cubicBezTo>
                <a:cubicBezTo>
                  <a:pt x="79375" y="114955"/>
                  <a:pt x="82709" y="111621"/>
                  <a:pt x="86816" y="111621"/>
                </a:cubicBezTo>
                <a:close/>
                <a:moveTo>
                  <a:pt x="104180" y="119062"/>
                </a:moveTo>
                <a:cubicBezTo>
                  <a:pt x="104180" y="114955"/>
                  <a:pt x="107514" y="111621"/>
                  <a:pt x="111621" y="111621"/>
                </a:cubicBezTo>
                <a:cubicBezTo>
                  <a:pt x="115728" y="111621"/>
                  <a:pt x="119062" y="114955"/>
                  <a:pt x="119062" y="119062"/>
                </a:cubicBezTo>
                <a:cubicBezTo>
                  <a:pt x="119062" y="123170"/>
                  <a:pt x="115728" y="126504"/>
                  <a:pt x="111621" y="126504"/>
                </a:cubicBezTo>
                <a:cubicBezTo>
                  <a:pt x="107514" y="126504"/>
                  <a:pt x="104180" y="123170"/>
                  <a:pt x="104180" y="119062"/>
                </a:cubicBezTo>
                <a:close/>
              </a:path>
            </a:pathLst>
          </a:custGeom>
          <a:solidFill>
            <a:srgbClr val="8D99AE"/>
          </a:solidFill>
          <a:ln/>
        </p:spPr>
      </p:sp>
      <p:sp>
        <p:nvSpPr>
          <p:cNvPr id="10" name="Text 8"/>
          <p:cNvSpPr/>
          <p:nvPr/>
        </p:nvSpPr>
        <p:spPr>
          <a:xfrm>
            <a:off x="935038" y="1720848"/>
            <a:ext cx="1150938" cy="222250"/>
          </a:xfrm>
          <a:prstGeom prst="rect">
            <a:avLst/>
          </a:prstGeom>
          <a:noFill/>
          <a:ln/>
        </p:spPr>
        <p:txBody>
          <a:bodyPr wrap="square" lIns="0" tIns="0" rIns="0" bIns="0" rtlCol="0" anchor="ctr"/>
          <a:lstStyle/>
          <a:p>
            <a:pPr>
              <a:lnSpc>
                <a:spcPct val="130000"/>
              </a:lnSpc>
            </a:pPr>
            <a:r>
              <a:rPr lang="en-US" sz="1125" b="1" dirty="0">
                <a:solidFill>
                  <a:srgbClr val="EDF2F4"/>
                </a:solidFill>
                <a:latin typeface="MiSans" pitchFamily="34" charset="0"/>
                <a:ea typeface="MiSans" pitchFamily="34" charset="-122"/>
                <a:cs typeface="MiSans" pitchFamily="34" charset="-120"/>
              </a:rPr>
              <a:t>Servidores Web</a:t>
            </a:r>
            <a:endParaRPr lang="en-US" sz="1600" dirty="0"/>
          </a:p>
        </p:txBody>
      </p:sp>
      <p:sp>
        <p:nvSpPr>
          <p:cNvPr id="11" name="Text 9"/>
          <p:cNvSpPr/>
          <p:nvPr/>
        </p:nvSpPr>
        <p:spPr>
          <a:xfrm>
            <a:off x="641350" y="2006598"/>
            <a:ext cx="2968625" cy="412750"/>
          </a:xfrm>
          <a:prstGeom prst="rect">
            <a:avLst/>
          </a:prstGeom>
          <a:noFill/>
          <a:ln/>
        </p:spPr>
        <p:txBody>
          <a:bodyPr wrap="square" lIns="0" tIns="0" rIns="0" bIns="0" rtlCol="0" anchor="ctr"/>
          <a:lstStyle/>
          <a:p>
            <a:pPr>
              <a:lnSpc>
                <a:spcPct val="140000"/>
              </a:lnSpc>
            </a:pPr>
            <a:r>
              <a:rPr lang="en-US" sz="1000" dirty="0">
                <a:solidFill>
                  <a:srgbClr val="8D99AE"/>
                </a:solidFill>
                <a:latin typeface="MiSans" pitchFamily="34" charset="0"/>
                <a:ea typeface="MiSans" pitchFamily="34" charset="-122"/>
                <a:cs typeface="MiSans" pitchFamily="34" charset="-120"/>
              </a:rPr>
              <a:t>Linux domina el mercado de servidores web, alimentando la mayoría de sitios en Internet.</a:t>
            </a:r>
            <a:endParaRPr lang="en-US" sz="1600" dirty="0"/>
          </a:p>
        </p:txBody>
      </p:sp>
      <p:sp>
        <p:nvSpPr>
          <p:cNvPr id="12" name="Shape 10"/>
          <p:cNvSpPr/>
          <p:nvPr/>
        </p:nvSpPr>
        <p:spPr>
          <a:xfrm>
            <a:off x="641350" y="2514598"/>
            <a:ext cx="2905125" cy="571500"/>
          </a:xfrm>
          <a:custGeom>
            <a:avLst/>
            <a:gdLst/>
            <a:ahLst/>
            <a:cxnLst/>
            <a:rect l="l" t="t" r="r" b="b"/>
            <a:pathLst>
              <a:path w="2905125" h="571500">
                <a:moveTo>
                  <a:pt x="31753" y="0"/>
                </a:moveTo>
                <a:lnTo>
                  <a:pt x="2873372" y="0"/>
                </a:lnTo>
                <a:cubicBezTo>
                  <a:pt x="2890909" y="0"/>
                  <a:pt x="2905125" y="14216"/>
                  <a:pt x="2905125" y="31753"/>
                </a:cubicBezTo>
                <a:lnTo>
                  <a:pt x="2905125" y="539747"/>
                </a:lnTo>
                <a:cubicBezTo>
                  <a:pt x="2905125" y="557284"/>
                  <a:pt x="2890909" y="571500"/>
                  <a:pt x="2873372" y="571500"/>
                </a:cubicBezTo>
                <a:lnTo>
                  <a:pt x="31753" y="571500"/>
                </a:lnTo>
                <a:cubicBezTo>
                  <a:pt x="14216" y="571500"/>
                  <a:pt x="0" y="557284"/>
                  <a:pt x="0" y="539747"/>
                </a:cubicBezTo>
                <a:lnTo>
                  <a:pt x="0" y="31753"/>
                </a:lnTo>
                <a:cubicBezTo>
                  <a:pt x="0" y="14228"/>
                  <a:pt x="14228" y="0"/>
                  <a:pt x="31753" y="0"/>
                </a:cubicBezTo>
                <a:close/>
              </a:path>
            </a:pathLst>
          </a:custGeom>
          <a:solidFill>
            <a:srgbClr val="8D99AE">
              <a:alpha val="20000"/>
            </a:srgbClr>
          </a:solidFill>
          <a:ln/>
        </p:spPr>
      </p:sp>
      <p:sp>
        <p:nvSpPr>
          <p:cNvPr id="13" name="Text 11"/>
          <p:cNvSpPr/>
          <p:nvPr/>
        </p:nvSpPr>
        <p:spPr>
          <a:xfrm>
            <a:off x="677069" y="2578098"/>
            <a:ext cx="2833688" cy="285750"/>
          </a:xfrm>
          <a:prstGeom prst="rect">
            <a:avLst/>
          </a:prstGeom>
          <a:noFill/>
          <a:ln/>
        </p:spPr>
        <p:txBody>
          <a:bodyPr wrap="square" lIns="0" tIns="0" rIns="0" bIns="0" rtlCol="0" anchor="ctr"/>
          <a:lstStyle/>
          <a:p>
            <a:pPr algn="ctr">
              <a:lnSpc>
                <a:spcPct val="100000"/>
              </a:lnSpc>
            </a:pPr>
            <a:r>
              <a:rPr lang="en-US" sz="1875" b="1" dirty="0">
                <a:solidFill>
                  <a:srgbClr val="8D99AE"/>
                </a:solidFill>
                <a:latin typeface="MiSans" pitchFamily="34" charset="0"/>
                <a:ea typeface="MiSans" pitchFamily="34" charset="-122"/>
                <a:cs typeface="MiSans" pitchFamily="34" charset="-120"/>
              </a:rPr>
              <a:t>~90%</a:t>
            </a:r>
            <a:endParaRPr lang="en-US" sz="1600" dirty="0"/>
          </a:p>
        </p:txBody>
      </p:sp>
      <p:sp>
        <p:nvSpPr>
          <p:cNvPr id="14" name="Text 12"/>
          <p:cNvSpPr/>
          <p:nvPr/>
        </p:nvSpPr>
        <p:spPr>
          <a:xfrm>
            <a:off x="708819" y="2863848"/>
            <a:ext cx="2770188" cy="158750"/>
          </a:xfrm>
          <a:prstGeom prst="rect">
            <a:avLst/>
          </a:prstGeom>
          <a:noFill/>
          <a:ln/>
        </p:spPr>
        <p:txBody>
          <a:bodyPr wrap="square" lIns="0" tIns="0" rIns="0" bIns="0" rtlCol="0" anchor="ctr"/>
          <a:lstStyle/>
          <a:p>
            <a:pPr algn="ctr">
              <a:lnSpc>
                <a:spcPct val="120000"/>
              </a:lnSpc>
            </a:pPr>
            <a:r>
              <a:rPr lang="en-US" sz="875" dirty="0">
                <a:solidFill>
                  <a:srgbClr val="8D99AE"/>
                </a:solidFill>
                <a:latin typeface="MiSans" pitchFamily="34" charset="0"/>
                <a:ea typeface="MiSans" pitchFamily="34" charset="-122"/>
                <a:cs typeface="MiSans" pitchFamily="34" charset="-120"/>
              </a:rPr>
              <a:t>de servidores web</a:t>
            </a:r>
            <a:endParaRPr lang="en-US" sz="1600" dirty="0"/>
          </a:p>
        </p:txBody>
      </p:sp>
      <p:sp>
        <p:nvSpPr>
          <p:cNvPr id="15" name="Shape 13"/>
          <p:cNvSpPr/>
          <p:nvPr/>
        </p:nvSpPr>
        <p:spPr>
          <a:xfrm>
            <a:off x="3816350" y="1593848"/>
            <a:ext cx="3175000" cy="1912938"/>
          </a:xfrm>
          <a:custGeom>
            <a:avLst/>
            <a:gdLst/>
            <a:ahLst/>
            <a:cxnLst/>
            <a:rect l="l" t="t" r="r" b="b"/>
            <a:pathLst>
              <a:path w="3175000" h="1912938">
                <a:moveTo>
                  <a:pt x="31750" y="0"/>
                </a:moveTo>
                <a:lnTo>
                  <a:pt x="3111490" y="0"/>
                </a:lnTo>
                <a:cubicBezTo>
                  <a:pt x="3146566" y="0"/>
                  <a:pt x="3175000" y="28434"/>
                  <a:pt x="3175000" y="63510"/>
                </a:cubicBezTo>
                <a:lnTo>
                  <a:pt x="3175000" y="1849428"/>
                </a:lnTo>
                <a:cubicBezTo>
                  <a:pt x="3175000" y="1884503"/>
                  <a:pt x="3146566" y="1912938"/>
                  <a:pt x="3111490" y="1912938"/>
                </a:cubicBezTo>
                <a:lnTo>
                  <a:pt x="31750" y="1912938"/>
                </a:lnTo>
                <a:cubicBezTo>
                  <a:pt x="14227" y="1912938"/>
                  <a:pt x="0" y="1898711"/>
                  <a:pt x="0" y="1881187"/>
                </a:cubicBezTo>
                <a:lnTo>
                  <a:pt x="0" y="31750"/>
                </a:lnTo>
                <a:cubicBezTo>
                  <a:pt x="0" y="14227"/>
                  <a:pt x="14227" y="0"/>
                  <a:pt x="31750" y="0"/>
                </a:cubicBezTo>
                <a:close/>
              </a:path>
            </a:pathLst>
          </a:custGeom>
          <a:solidFill>
            <a:srgbClr val="1A1D21">
              <a:alpha val="50196"/>
            </a:srgbClr>
          </a:solidFill>
          <a:ln/>
        </p:spPr>
      </p:sp>
      <p:sp>
        <p:nvSpPr>
          <p:cNvPr id="16" name="Shape 14"/>
          <p:cNvSpPr/>
          <p:nvPr/>
        </p:nvSpPr>
        <p:spPr>
          <a:xfrm>
            <a:off x="3816350" y="1593848"/>
            <a:ext cx="31750" cy="1912938"/>
          </a:xfrm>
          <a:custGeom>
            <a:avLst/>
            <a:gdLst/>
            <a:ahLst/>
            <a:cxnLst/>
            <a:rect l="l" t="t" r="r" b="b"/>
            <a:pathLst>
              <a:path w="31750" h="1912938">
                <a:moveTo>
                  <a:pt x="31750" y="0"/>
                </a:moveTo>
                <a:lnTo>
                  <a:pt x="31750" y="0"/>
                </a:lnTo>
                <a:lnTo>
                  <a:pt x="31750" y="1912938"/>
                </a:lnTo>
                <a:lnTo>
                  <a:pt x="31750" y="1912938"/>
                </a:lnTo>
                <a:cubicBezTo>
                  <a:pt x="14227" y="1912938"/>
                  <a:pt x="0" y="1898711"/>
                  <a:pt x="0" y="1881187"/>
                </a:cubicBezTo>
                <a:lnTo>
                  <a:pt x="0" y="31750"/>
                </a:lnTo>
                <a:cubicBezTo>
                  <a:pt x="0" y="14227"/>
                  <a:pt x="14227" y="0"/>
                  <a:pt x="31750" y="0"/>
                </a:cubicBezTo>
                <a:close/>
              </a:path>
            </a:pathLst>
          </a:custGeom>
          <a:solidFill>
            <a:srgbClr val="8D99AE"/>
          </a:solidFill>
          <a:ln/>
        </p:spPr>
      </p:sp>
      <p:sp>
        <p:nvSpPr>
          <p:cNvPr id="17" name="Shape 15"/>
          <p:cNvSpPr/>
          <p:nvPr/>
        </p:nvSpPr>
        <p:spPr>
          <a:xfrm>
            <a:off x="3979069" y="1752598"/>
            <a:ext cx="158750" cy="158750"/>
          </a:xfrm>
          <a:custGeom>
            <a:avLst/>
            <a:gdLst/>
            <a:ahLst/>
            <a:cxnLst/>
            <a:rect l="l" t="t" r="r" b="b"/>
            <a:pathLst>
              <a:path w="158750" h="158750">
                <a:moveTo>
                  <a:pt x="54570" y="7441"/>
                </a:moveTo>
                <a:cubicBezTo>
                  <a:pt x="54570" y="3318"/>
                  <a:pt x="51253" y="0"/>
                  <a:pt x="47129" y="0"/>
                </a:cubicBezTo>
                <a:cubicBezTo>
                  <a:pt x="43005" y="0"/>
                  <a:pt x="39688" y="3318"/>
                  <a:pt x="39688" y="7441"/>
                </a:cubicBezTo>
                <a:lnTo>
                  <a:pt x="39688" y="19844"/>
                </a:lnTo>
                <a:cubicBezTo>
                  <a:pt x="28742" y="19844"/>
                  <a:pt x="19844" y="28742"/>
                  <a:pt x="19844" y="39688"/>
                </a:cubicBezTo>
                <a:lnTo>
                  <a:pt x="7441" y="39688"/>
                </a:lnTo>
                <a:cubicBezTo>
                  <a:pt x="3318" y="39688"/>
                  <a:pt x="0" y="43005"/>
                  <a:pt x="0" y="47129"/>
                </a:cubicBezTo>
                <a:cubicBezTo>
                  <a:pt x="0" y="51253"/>
                  <a:pt x="3318" y="54570"/>
                  <a:pt x="7441" y="54570"/>
                </a:cubicBezTo>
                <a:lnTo>
                  <a:pt x="19844" y="54570"/>
                </a:lnTo>
                <a:lnTo>
                  <a:pt x="19844" y="71934"/>
                </a:lnTo>
                <a:lnTo>
                  <a:pt x="7441" y="71934"/>
                </a:lnTo>
                <a:cubicBezTo>
                  <a:pt x="3318" y="71934"/>
                  <a:pt x="0" y="75251"/>
                  <a:pt x="0" y="79375"/>
                </a:cubicBezTo>
                <a:cubicBezTo>
                  <a:pt x="0" y="83499"/>
                  <a:pt x="3318" y="86816"/>
                  <a:pt x="7441" y="86816"/>
                </a:cubicBezTo>
                <a:lnTo>
                  <a:pt x="19844" y="86816"/>
                </a:lnTo>
                <a:lnTo>
                  <a:pt x="19844" y="104180"/>
                </a:lnTo>
                <a:lnTo>
                  <a:pt x="7441" y="104180"/>
                </a:lnTo>
                <a:cubicBezTo>
                  <a:pt x="3318" y="104180"/>
                  <a:pt x="0" y="107497"/>
                  <a:pt x="0" y="111621"/>
                </a:cubicBezTo>
                <a:cubicBezTo>
                  <a:pt x="0" y="115745"/>
                  <a:pt x="3318" y="119062"/>
                  <a:pt x="7441" y="119062"/>
                </a:cubicBezTo>
                <a:lnTo>
                  <a:pt x="19844" y="119062"/>
                </a:lnTo>
                <a:cubicBezTo>
                  <a:pt x="19844" y="130008"/>
                  <a:pt x="28742" y="138906"/>
                  <a:pt x="39688" y="138906"/>
                </a:cubicBezTo>
                <a:lnTo>
                  <a:pt x="39688" y="151309"/>
                </a:lnTo>
                <a:cubicBezTo>
                  <a:pt x="39688" y="155432"/>
                  <a:pt x="43005" y="158750"/>
                  <a:pt x="47129" y="158750"/>
                </a:cubicBezTo>
                <a:cubicBezTo>
                  <a:pt x="51253" y="158750"/>
                  <a:pt x="54570" y="155432"/>
                  <a:pt x="54570" y="151309"/>
                </a:cubicBezTo>
                <a:lnTo>
                  <a:pt x="54570" y="138906"/>
                </a:lnTo>
                <a:lnTo>
                  <a:pt x="71934" y="138906"/>
                </a:lnTo>
                <a:lnTo>
                  <a:pt x="71934" y="151309"/>
                </a:lnTo>
                <a:cubicBezTo>
                  <a:pt x="71934" y="155432"/>
                  <a:pt x="75251" y="158750"/>
                  <a:pt x="79375" y="158750"/>
                </a:cubicBezTo>
                <a:cubicBezTo>
                  <a:pt x="83499" y="158750"/>
                  <a:pt x="86816" y="155432"/>
                  <a:pt x="86816" y="151309"/>
                </a:cubicBezTo>
                <a:lnTo>
                  <a:pt x="86816" y="138906"/>
                </a:lnTo>
                <a:lnTo>
                  <a:pt x="104180" y="138906"/>
                </a:lnTo>
                <a:lnTo>
                  <a:pt x="104180" y="151309"/>
                </a:lnTo>
                <a:cubicBezTo>
                  <a:pt x="104180" y="155432"/>
                  <a:pt x="107497" y="158750"/>
                  <a:pt x="111621" y="158750"/>
                </a:cubicBezTo>
                <a:cubicBezTo>
                  <a:pt x="115745" y="158750"/>
                  <a:pt x="119062" y="155432"/>
                  <a:pt x="119062" y="151309"/>
                </a:cubicBezTo>
                <a:lnTo>
                  <a:pt x="119062" y="138906"/>
                </a:lnTo>
                <a:cubicBezTo>
                  <a:pt x="130008" y="138906"/>
                  <a:pt x="138906" y="130008"/>
                  <a:pt x="138906" y="119062"/>
                </a:cubicBezTo>
                <a:lnTo>
                  <a:pt x="151309" y="119062"/>
                </a:lnTo>
                <a:cubicBezTo>
                  <a:pt x="155432" y="119062"/>
                  <a:pt x="158750" y="115745"/>
                  <a:pt x="158750" y="111621"/>
                </a:cubicBezTo>
                <a:cubicBezTo>
                  <a:pt x="158750" y="107497"/>
                  <a:pt x="155432" y="104180"/>
                  <a:pt x="151309" y="104180"/>
                </a:cubicBezTo>
                <a:lnTo>
                  <a:pt x="138906" y="104180"/>
                </a:lnTo>
                <a:lnTo>
                  <a:pt x="138906" y="86816"/>
                </a:lnTo>
                <a:lnTo>
                  <a:pt x="151309" y="86816"/>
                </a:lnTo>
                <a:cubicBezTo>
                  <a:pt x="155432" y="86816"/>
                  <a:pt x="158750" y="83499"/>
                  <a:pt x="158750" y="79375"/>
                </a:cubicBezTo>
                <a:cubicBezTo>
                  <a:pt x="158750" y="75251"/>
                  <a:pt x="155432" y="71934"/>
                  <a:pt x="151309" y="71934"/>
                </a:cubicBezTo>
                <a:lnTo>
                  <a:pt x="138906" y="71934"/>
                </a:lnTo>
                <a:lnTo>
                  <a:pt x="138906" y="54570"/>
                </a:lnTo>
                <a:lnTo>
                  <a:pt x="151309" y="54570"/>
                </a:lnTo>
                <a:cubicBezTo>
                  <a:pt x="155432" y="54570"/>
                  <a:pt x="158750" y="51253"/>
                  <a:pt x="158750" y="47129"/>
                </a:cubicBezTo>
                <a:cubicBezTo>
                  <a:pt x="158750" y="43005"/>
                  <a:pt x="155432" y="39688"/>
                  <a:pt x="151309" y="39688"/>
                </a:cubicBezTo>
                <a:lnTo>
                  <a:pt x="138906" y="39688"/>
                </a:lnTo>
                <a:cubicBezTo>
                  <a:pt x="138906" y="28742"/>
                  <a:pt x="130008" y="19844"/>
                  <a:pt x="119062" y="19844"/>
                </a:cubicBezTo>
                <a:lnTo>
                  <a:pt x="119062" y="7441"/>
                </a:lnTo>
                <a:cubicBezTo>
                  <a:pt x="119062" y="3318"/>
                  <a:pt x="115745" y="0"/>
                  <a:pt x="111621" y="0"/>
                </a:cubicBezTo>
                <a:cubicBezTo>
                  <a:pt x="107497" y="0"/>
                  <a:pt x="104180" y="3318"/>
                  <a:pt x="104180" y="7441"/>
                </a:cubicBezTo>
                <a:lnTo>
                  <a:pt x="104180" y="19844"/>
                </a:lnTo>
                <a:lnTo>
                  <a:pt x="86816" y="19844"/>
                </a:lnTo>
                <a:lnTo>
                  <a:pt x="86816" y="7441"/>
                </a:lnTo>
                <a:cubicBezTo>
                  <a:pt x="86816" y="3318"/>
                  <a:pt x="83499" y="0"/>
                  <a:pt x="79375" y="0"/>
                </a:cubicBezTo>
                <a:cubicBezTo>
                  <a:pt x="75251" y="0"/>
                  <a:pt x="71934" y="3318"/>
                  <a:pt x="71934" y="7441"/>
                </a:cubicBezTo>
                <a:lnTo>
                  <a:pt x="71934" y="19844"/>
                </a:lnTo>
                <a:lnTo>
                  <a:pt x="54570" y="19844"/>
                </a:lnTo>
                <a:lnTo>
                  <a:pt x="54570" y="7441"/>
                </a:lnTo>
                <a:close/>
                <a:moveTo>
                  <a:pt x="49609" y="39688"/>
                </a:moveTo>
                <a:lnTo>
                  <a:pt x="109141" y="39688"/>
                </a:lnTo>
                <a:cubicBezTo>
                  <a:pt x="114629" y="39688"/>
                  <a:pt x="119062" y="44121"/>
                  <a:pt x="119062" y="49609"/>
                </a:cubicBezTo>
                <a:lnTo>
                  <a:pt x="119062" y="109141"/>
                </a:lnTo>
                <a:cubicBezTo>
                  <a:pt x="119062" y="114629"/>
                  <a:pt x="114629" y="119062"/>
                  <a:pt x="109141" y="119062"/>
                </a:cubicBezTo>
                <a:lnTo>
                  <a:pt x="49609" y="119062"/>
                </a:lnTo>
                <a:cubicBezTo>
                  <a:pt x="44121" y="119062"/>
                  <a:pt x="39688" y="114629"/>
                  <a:pt x="39688" y="109141"/>
                </a:cubicBezTo>
                <a:lnTo>
                  <a:pt x="39688" y="49609"/>
                </a:lnTo>
                <a:cubicBezTo>
                  <a:pt x="39688" y="44121"/>
                  <a:pt x="44121" y="39688"/>
                  <a:pt x="49609" y="39688"/>
                </a:cubicBezTo>
                <a:close/>
                <a:moveTo>
                  <a:pt x="54570" y="54570"/>
                </a:moveTo>
                <a:lnTo>
                  <a:pt x="54570" y="104180"/>
                </a:lnTo>
                <a:lnTo>
                  <a:pt x="104180" y="104180"/>
                </a:lnTo>
                <a:lnTo>
                  <a:pt x="104180" y="54570"/>
                </a:lnTo>
                <a:lnTo>
                  <a:pt x="54570" y="54570"/>
                </a:lnTo>
                <a:close/>
              </a:path>
            </a:pathLst>
          </a:custGeom>
          <a:solidFill>
            <a:srgbClr val="8D99AE"/>
          </a:solidFill>
          <a:ln/>
        </p:spPr>
      </p:sp>
      <p:sp>
        <p:nvSpPr>
          <p:cNvPr id="18" name="Text 16"/>
          <p:cNvSpPr/>
          <p:nvPr/>
        </p:nvSpPr>
        <p:spPr>
          <a:xfrm>
            <a:off x="4252912" y="1720848"/>
            <a:ext cx="1452563" cy="222250"/>
          </a:xfrm>
          <a:prstGeom prst="rect">
            <a:avLst/>
          </a:prstGeom>
          <a:noFill/>
          <a:ln/>
        </p:spPr>
        <p:txBody>
          <a:bodyPr wrap="square" lIns="0" tIns="0" rIns="0" bIns="0" rtlCol="0" anchor="ctr"/>
          <a:lstStyle/>
          <a:p>
            <a:pPr>
              <a:lnSpc>
                <a:spcPct val="130000"/>
              </a:lnSpc>
            </a:pPr>
            <a:r>
              <a:rPr lang="en-US" sz="1125" b="1" dirty="0">
                <a:solidFill>
                  <a:srgbClr val="EDF2F4"/>
                </a:solidFill>
                <a:latin typeface="MiSans" pitchFamily="34" charset="0"/>
                <a:ea typeface="MiSans" pitchFamily="34" charset="-122"/>
                <a:cs typeface="MiSans" pitchFamily="34" charset="-120"/>
              </a:rPr>
              <a:t>Supercomputadoras</a:t>
            </a:r>
            <a:endParaRPr lang="en-US" sz="1600" dirty="0"/>
          </a:p>
        </p:txBody>
      </p:sp>
      <p:sp>
        <p:nvSpPr>
          <p:cNvPr id="19" name="Text 17"/>
          <p:cNvSpPr/>
          <p:nvPr/>
        </p:nvSpPr>
        <p:spPr>
          <a:xfrm>
            <a:off x="3959225" y="2006598"/>
            <a:ext cx="2968625" cy="412750"/>
          </a:xfrm>
          <a:prstGeom prst="rect">
            <a:avLst/>
          </a:prstGeom>
          <a:noFill/>
          <a:ln/>
        </p:spPr>
        <p:txBody>
          <a:bodyPr wrap="square" lIns="0" tIns="0" rIns="0" bIns="0" rtlCol="0" anchor="ctr"/>
          <a:lstStyle/>
          <a:p>
            <a:pPr>
              <a:lnSpc>
                <a:spcPct val="140000"/>
              </a:lnSpc>
            </a:pPr>
            <a:r>
              <a:rPr lang="en-US" sz="1000" dirty="0">
                <a:solidFill>
                  <a:srgbClr val="8D99AE"/>
                </a:solidFill>
                <a:latin typeface="MiSans" pitchFamily="34" charset="0"/>
                <a:ea typeface="MiSans" pitchFamily="34" charset="-122"/>
                <a:cs typeface="MiSans" pitchFamily="34" charset="-120"/>
              </a:rPr>
              <a:t>Todas las supercomputadoras del TOP500 ejecutan Linux por su rendimiento y flexibilidad.</a:t>
            </a:r>
            <a:endParaRPr lang="en-US" sz="1600" dirty="0"/>
          </a:p>
        </p:txBody>
      </p:sp>
      <p:sp>
        <p:nvSpPr>
          <p:cNvPr id="20" name="Shape 18"/>
          <p:cNvSpPr/>
          <p:nvPr/>
        </p:nvSpPr>
        <p:spPr>
          <a:xfrm>
            <a:off x="3959225" y="2514598"/>
            <a:ext cx="2905125" cy="571500"/>
          </a:xfrm>
          <a:custGeom>
            <a:avLst/>
            <a:gdLst/>
            <a:ahLst/>
            <a:cxnLst/>
            <a:rect l="l" t="t" r="r" b="b"/>
            <a:pathLst>
              <a:path w="2905125" h="571500">
                <a:moveTo>
                  <a:pt x="31753" y="0"/>
                </a:moveTo>
                <a:lnTo>
                  <a:pt x="2873372" y="0"/>
                </a:lnTo>
                <a:cubicBezTo>
                  <a:pt x="2890909" y="0"/>
                  <a:pt x="2905125" y="14216"/>
                  <a:pt x="2905125" y="31753"/>
                </a:cubicBezTo>
                <a:lnTo>
                  <a:pt x="2905125" y="539747"/>
                </a:lnTo>
                <a:cubicBezTo>
                  <a:pt x="2905125" y="557284"/>
                  <a:pt x="2890909" y="571500"/>
                  <a:pt x="2873372" y="571500"/>
                </a:cubicBezTo>
                <a:lnTo>
                  <a:pt x="31753" y="571500"/>
                </a:lnTo>
                <a:cubicBezTo>
                  <a:pt x="14216" y="571500"/>
                  <a:pt x="0" y="557284"/>
                  <a:pt x="0" y="539747"/>
                </a:cubicBezTo>
                <a:lnTo>
                  <a:pt x="0" y="31753"/>
                </a:lnTo>
                <a:cubicBezTo>
                  <a:pt x="0" y="14228"/>
                  <a:pt x="14228" y="0"/>
                  <a:pt x="31753" y="0"/>
                </a:cubicBezTo>
                <a:close/>
              </a:path>
            </a:pathLst>
          </a:custGeom>
          <a:solidFill>
            <a:srgbClr val="8D99AE">
              <a:alpha val="20000"/>
            </a:srgbClr>
          </a:solidFill>
          <a:ln/>
        </p:spPr>
      </p:sp>
      <p:sp>
        <p:nvSpPr>
          <p:cNvPr id="21" name="Text 19"/>
          <p:cNvSpPr/>
          <p:nvPr/>
        </p:nvSpPr>
        <p:spPr>
          <a:xfrm>
            <a:off x="3994944" y="2578098"/>
            <a:ext cx="2833688" cy="285750"/>
          </a:xfrm>
          <a:prstGeom prst="rect">
            <a:avLst/>
          </a:prstGeom>
          <a:noFill/>
          <a:ln/>
        </p:spPr>
        <p:txBody>
          <a:bodyPr wrap="square" lIns="0" tIns="0" rIns="0" bIns="0" rtlCol="0" anchor="ctr"/>
          <a:lstStyle/>
          <a:p>
            <a:pPr algn="ctr">
              <a:lnSpc>
                <a:spcPct val="100000"/>
              </a:lnSpc>
            </a:pPr>
            <a:r>
              <a:rPr lang="en-US" sz="1875" b="1" dirty="0">
                <a:solidFill>
                  <a:srgbClr val="8D99AE"/>
                </a:solidFill>
                <a:latin typeface="MiSans" pitchFamily="34" charset="0"/>
                <a:ea typeface="MiSans" pitchFamily="34" charset="-122"/>
                <a:cs typeface="MiSans" pitchFamily="34" charset="-120"/>
              </a:rPr>
              <a:t>100%</a:t>
            </a:r>
            <a:endParaRPr lang="en-US" sz="1600" dirty="0"/>
          </a:p>
        </p:txBody>
      </p:sp>
      <p:sp>
        <p:nvSpPr>
          <p:cNvPr id="22" name="Text 20"/>
          <p:cNvSpPr/>
          <p:nvPr/>
        </p:nvSpPr>
        <p:spPr>
          <a:xfrm>
            <a:off x="4026694" y="2863848"/>
            <a:ext cx="2770188" cy="158750"/>
          </a:xfrm>
          <a:prstGeom prst="rect">
            <a:avLst/>
          </a:prstGeom>
          <a:noFill/>
          <a:ln/>
        </p:spPr>
        <p:txBody>
          <a:bodyPr wrap="square" lIns="0" tIns="0" rIns="0" bIns="0" rtlCol="0" anchor="ctr"/>
          <a:lstStyle/>
          <a:p>
            <a:pPr algn="ctr">
              <a:lnSpc>
                <a:spcPct val="120000"/>
              </a:lnSpc>
            </a:pPr>
            <a:r>
              <a:rPr lang="en-US" sz="875" dirty="0">
                <a:solidFill>
                  <a:srgbClr val="8D99AE"/>
                </a:solidFill>
                <a:latin typeface="MiSans" pitchFamily="34" charset="0"/>
                <a:ea typeface="MiSans" pitchFamily="34" charset="-122"/>
                <a:cs typeface="MiSans" pitchFamily="34" charset="-120"/>
              </a:rPr>
              <a:t>del TOP500</a:t>
            </a:r>
            <a:endParaRPr lang="en-US" sz="1600" dirty="0"/>
          </a:p>
        </p:txBody>
      </p:sp>
      <p:sp>
        <p:nvSpPr>
          <p:cNvPr id="23" name="Shape 21"/>
          <p:cNvSpPr/>
          <p:nvPr/>
        </p:nvSpPr>
        <p:spPr>
          <a:xfrm>
            <a:off x="498475" y="3635375"/>
            <a:ext cx="3175000" cy="1912938"/>
          </a:xfrm>
          <a:custGeom>
            <a:avLst/>
            <a:gdLst/>
            <a:ahLst/>
            <a:cxnLst/>
            <a:rect l="l" t="t" r="r" b="b"/>
            <a:pathLst>
              <a:path w="3175000" h="1912938">
                <a:moveTo>
                  <a:pt x="31750" y="0"/>
                </a:moveTo>
                <a:lnTo>
                  <a:pt x="3111490" y="0"/>
                </a:lnTo>
                <a:cubicBezTo>
                  <a:pt x="3146566" y="0"/>
                  <a:pt x="3175000" y="28434"/>
                  <a:pt x="3175000" y="63510"/>
                </a:cubicBezTo>
                <a:lnTo>
                  <a:pt x="3175000" y="1849428"/>
                </a:lnTo>
                <a:cubicBezTo>
                  <a:pt x="3175000" y="1884503"/>
                  <a:pt x="3146566" y="1912938"/>
                  <a:pt x="3111490" y="1912938"/>
                </a:cubicBezTo>
                <a:lnTo>
                  <a:pt x="31750" y="1912938"/>
                </a:lnTo>
                <a:cubicBezTo>
                  <a:pt x="14227" y="1912938"/>
                  <a:pt x="0" y="1898711"/>
                  <a:pt x="0" y="1881187"/>
                </a:cubicBezTo>
                <a:lnTo>
                  <a:pt x="0" y="31750"/>
                </a:lnTo>
                <a:cubicBezTo>
                  <a:pt x="0" y="14227"/>
                  <a:pt x="14227" y="0"/>
                  <a:pt x="31750" y="0"/>
                </a:cubicBezTo>
                <a:close/>
              </a:path>
            </a:pathLst>
          </a:custGeom>
          <a:solidFill>
            <a:srgbClr val="1A1D21">
              <a:alpha val="50196"/>
            </a:srgbClr>
          </a:solidFill>
          <a:ln/>
        </p:spPr>
      </p:sp>
      <p:sp>
        <p:nvSpPr>
          <p:cNvPr id="24" name="Shape 22"/>
          <p:cNvSpPr/>
          <p:nvPr/>
        </p:nvSpPr>
        <p:spPr>
          <a:xfrm>
            <a:off x="498475" y="3635375"/>
            <a:ext cx="31750" cy="1912938"/>
          </a:xfrm>
          <a:custGeom>
            <a:avLst/>
            <a:gdLst/>
            <a:ahLst/>
            <a:cxnLst/>
            <a:rect l="l" t="t" r="r" b="b"/>
            <a:pathLst>
              <a:path w="31750" h="1912938">
                <a:moveTo>
                  <a:pt x="31750" y="0"/>
                </a:moveTo>
                <a:lnTo>
                  <a:pt x="31750" y="0"/>
                </a:lnTo>
                <a:lnTo>
                  <a:pt x="31750" y="1912938"/>
                </a:lnTo>
                <a:lnTo>
                  <a:pt x="31750" y="1912938"/>
                </a:lnTo>
                <a:cubicBezTo>
                  <a:pt x="14227" y="1912938"/>
                  <a:pt x="0" y="1898711"/>
                  <a:pt x="0" y="1881187"/>
                </a:cubicBezTo>
                <a:lnTo>
                  <a:pt x="0" y="31750"/>
                </a:lnTo>
                <a:cubicBezTo>
                  <a:pt x="0" y="14227"/>
                  <a:pt x="14227" y="0"/>
                  <a:pt x="31750" y="0"/>
                </a:cubicBezTo>
                <a:close/>
              </a:path>
            </a:pathLst>
          </a:custGeom>
          <a:solidFill>
            <a:srgbClr val="8D99AE"/>
          </a:solidFill>
          <a:ln/>
        </p:spPr>
      </p:sp>
      <p:sp>
        <p:nvSpPr>
          <p:cNvPr id="25" name="Shape 23"/>
          <p:cNvSpPr/>
          <p:nvPr/>
        </p:nvSpPr>
        <p:spPr>
          <a:xfrm>
            <a:off x="681038" y="3794125"/>
            <a:ext cx="119063" cy="158750"/>
          </a:xfrm>
          <a:custGeom>
            <a:avLst/>
            <a:gdLst/>
            <a:ahLst/>
            <a:cxnLst/>
            <a:rect l="l" t="t" r="r" b="b"/>
            <a:pathLst>
              <a:path w="119063" h="158750">
                <a:moveTo>
                  <a:pt x="4961" y="19844"/>
                </a:moveTo>
                <a:cubicBezTo>
                  <a:pt x="4961" y="8899"/>
                  <a:pt x="13860" y="0"/>
                  <a:pt x="24805" y="0"/>
                </a:cubicBezTo>
                <a:lnTo>
                  <a:pt x="94258" y="0"/>
                </a:lnTo>
                <a:cubicBezTo>
                  <a:pt x="105203" y="0"/>
                  <a:pt x="114102" y="8899"/>
                  <a:pt x="114102" y="19844"/>
                </a:cubicBezTo>
                <a:lnTo>
                  <a:pt x="114102" y="138906"/>
                </a:lnTo>
                <a:cubicBezTo>
                  <a:pt x="114102" y="149851"/>
                  <a:pt x="105203" y="158750"/>
                  <a:pt x="94258" y="158750"/>
                </a:cubicBezTo>
                <a:lnTo>
                  <a:pt x="24805" y="158750"/>
                </a:lnTo>
                <a:cubicBezTo>
                  <a:pt x="13860" y="158750"/>
                  <a:pt x="4961" y="149851"/>
                  <a:pt x="4961" y="138906"/>
                </a:cubicBezTo>
                <a:lnTo>
                  <a:pt x="4961" y="19844"/>
                </a:lnTo>
                <a:close/>
                <a:moveTo>
                  <a:pt x="24805" y="19844"/>
                </a:moveTo>
                <a:lnTo>
                  <a:pt x="24805" y="114102"/>
                </a:lnTo>
                <a:lnTo>
                  <a:pt x="94258" y="114102"/>
                </a:lnTo>
                <a:lnTo>
                  <a:pt x="94258" y="19844"/>
                </a:lnTo>
                <a:lnTo>
                  <a:pt x="24805" y="19844"/>
                </a:lnTo>
                <a:close/>
                <a:moveTo>
                  <a:pt x="59531" y="146348"/>
                </a:moveTo>
                <a:cubicBezTo>
                  <a:pt x="65019" y="146348"/>
                  <a:pt x="69453" y="141914"/>
                  <a:pt x="69453" y="136426"/>
                </a:cubicBezTo>
                <a:cubicBezTo>
                  <a:pt x="69453" y="130938"/>
                  <a:pt x="65019" y="126504"/>
                  <a:pt x="59531" y="126504"/>
                </a:cubicBezTo>
                <a:cubicBezTo>
                  <a:pt x="54043" y="126504"/>
                  <a:pt x="49609" y="130938"/>
                  <a:pt x="49609" y="136426"/>
                </a:cubicBezTo>
                <a:cubicBezTo>
                  <a:pt x="49609" y="141914"/>
                  <a:pt x="54043" y="146348"/>
                  <a:pt x="59531" y="146348"/>
                </a:cubicBezTo>
                <a:close/>
              </a:path>
            </a:pathLst>
          </a:custGeom>
          <a:solidFill>
            <a:srgbClr val="8D99AE"/>
          </a:solidFill>
          <a:ln/>
        </p:spPr>
      </p:sp>
      <p:sp>
        <p:nvSpPr>
          <p:cNvPr id="26" name="Text 24"/>
          <p:cNvSpPr/>
          <p:nvPr/>
        </p:nvSpPr>
        <p:spPr>
          <a:xfrm>
            <a:off x="935038" y="3762375"/>
            <a:ext cx="611188" cy="222250"/>
          </a:xfrm>
          <a:prstGeom prst="rect">
            <a:avLst/>
          </a:prstGeom>
          <a:noFill/>
          <a:ln/>
        </p:spPr>
        <p:txBody>
          <a:bodyPr wrap="square" lIns="0" tIns="0" rIns="0" bIns="0" rtlCol="0" anchor="ctr"/>
          <a:lstStyle/>
          <a:p>
            <a:pPr>
              <a:lnSpc>
                <a:spcPct val="130000"/>
              </a:lnSpc>
            </a:pPr>
            <a:r>
              <a:rPr lang="en-US" sz="1125" b="1" dirty="0">
                <a:solidFill>
                  <a:srgbClr val="EDF2F4"/>
                </a:solidFill>
                <a:latin typeface="MiSans" pitchFamily="34" charset="0"/>
                <a:ea typeface="MiSans" pitchFamily="34" charset="-122"/>
                <a:cs typeface="MiSans" pitchFamily="34" charset="-120"/>
              </a:rPr>
              <a:t>Android</a:t>
            </a:r>
            <a:endParaRPr lang="en-US" sz="1600" dirty="0"/>
          </a:p>
        </p:txBody>
      </p:sp>
      <p:sp>
        <p:nvSpPr>
          <p:cNvPr id="27" name="Text 25"/>
          <p:cNvSpPr/>
          <p:nvPr/>
        </p:nvSpPr>
        <p:spPr>
          <a:xfrm>
            <a:off x="641350" y="4048125"/>
            <a:ext cx="2968625" cy="412750"/>
          </a:xfrm>
          <a:prstGeom prst="rect">
            <a:avLst/>
          </a:prstGeom>
          <a:noFill/>
          <a:ln/>
        </p:spPr>
        <p:txBody>
          <a:bodyPr wrap="square" lIns="0" tIns="0" rIns="0" bIns="0" rtlCol="0" anchor="ctr"/>
          <a:lstStyle/>
          <a:p>
            <a:pPr>
              <a:lnSpc>
                <a:spcPct val="140000"/>
              </a:lnSpc>
            </a:pPr>
            <a:r>
              <a:rPr lang="en-US" sz="1000" dirty="0">
                <a:solidFill>
                  <a:srgbClr val="8D99AE"/>
                </a:solidFill>
                <a:latin typeface="MiSans" pitchFamily="34" charset="0"/>
                <a:ea typeface="MiSans" pitchFamily="34" charset="-122"/>
                <a:cs typeface="MiSans" pitchFamily="34" charset="-120"/>
              </a:rPr>
              <a:t>Android, el sistema operativo móvil más popular del mundo, está basado en el kernel Linux.</a:t>
            </a:r>
            <a:endParaRPr lang="en-US" sz="1600" dirty="0"/>
          </a:p>
        </p:txBody>
      </p:sp>
      <p:sp>
        <p:nvSpPr>
          <p:cNvPr id="28" name="Shape 26"/>
          <p:cNvSpPr/>
          <p:nvPr/>
        </p:nvSpPr>
        <p:spPr>
          <a:xfrm>
            <a:off x="641350" y="4556125"/>
            <a:ext cx="2905125" cy="571500"/>
          </a:xfrm>
          <a:custGeom>
            <a:avLst/>
            <a:gdLst/>
            <a:ahLst/>
            <a:cxnLst/>
            <a:rect l="l" t="t" r="r" b="b"/>
            <a:pathLst>
              <a:path w="2905125" h="571500">
                <a:moveTo>
                  <a:pt x="31753" y="0"/>
                </a:moveTo>
                <a:lnTo>
                  <a:pt x="2873372" y="0"/>
                </a:lnTo>
                <a:cubicBezTo>
                  <a:pt x="2890909" y="0"/>
                  <a:pt x="2905125" y="14216"/>
                  <a:pt x="2905125" y="31753"/>
                </a:cubicBezTo>
                <a:lnTo>
                  <a:pt x="2905125" y="539747"/>
                </a:lnTo>
                <a:cubicBezTo>
                  <a:pt x="2905125" y="557284"/>
                  <a:pt x="2890909" y="571500"/>
                  <a:pt x="2873372" y="571500"/>
                </a:cubicBezTo>
                <a:lnTo>
                  <a:pt x="31753" y="571500"/>
                </a:lnTo>
                <a:cubicBezTo>
                  <a:pt x="14216" y="571500"/>
                  <a:pt x="0" y="557284"/>
                  <a:pt x="0" y="539747"/>
                </a:cubicBezTo>
                <a:lnTo>
                  <a:pt x="0" y="31753"/>
                </a:lnTo>
                <a:cubicBezTo>
                  <a:pt x="0" y="14228"/>
                  <a:pt x="14228" y="0"/>
                  <a:pt x="31753" y="0"/>
                </a:cubicBezTo>
                <a:close/>
              </a:path>
            </a:pathLst>
          </a:custGeom>
          <a:solidFill>
            <a:srgbClr val="8D99AE">
              <a:alpha val="20000"/>
            </a:srgbClr>
          </a:solidFill>
          <a:ln/>
        </p:spPr>
      </p:sp>
      <p:sp>
        <p:nvSpPr>
          <p:cNvPr id="29" name="Text 27"/>
          <p:cNvSpPr/>
          <p:nvPr/>
        </p:nvSpPr>
        <p:spPr>
          <a:xfrm>
            <a:off x="677069" y="4619625"/>
            <a:ext cx="2833688" cy="285750"/>
          </a:xfrm>
          <a:prstGeom prst="rect">
            <a:avLst/>
          </a:prstGeom>
          <a:noFill/>
          <a:ln/>
        </p:spPr>
        <p:txBody>
          <a:bodyPr wrap="square" lIns="0" tIns="0" rIns="0" bIns="0" rtlCol="0" anchor="ctr"/>
          <a:lstStyle/>
          <a:p>
            <a:pPr algn="ctr">
              <a:lnSpc>
                <a:spcPct val="100000"/>
              </a:lnSpc>
            </a:pPr>
            <a:r>
              <a:rPr lang="en-US" sz="1875" b="1" dirty="0">
                <a:solidFill>
                  <a:srgbClr val="8D99AE"/>
                </a:solidFill>
                <a:latin typeface="MiSans" pitchFamily="34" charset="0"/>
                <a:ea typeface="MiSans" pitchFamily="34" charset="-122"/>
                <a:cs typeface="MiSans" pitchFamily="34" charset="-120"/>
              </a:rPr>
              <a:t>~70%</a:t>
            </a:r>
            <a:endParaRPr lang="en-US" sz="1600" dirty="0"/>
          </a:p>
        </p:txBody>
      </p:sp>
      <p:sp>
        <p:nvSpPr>
          <p:cNvPr id="30" name="Text 28"/>
          <p:cNvSpPr/>
          <p:nvPr/>
        </p:nvSpPr>
        <p:spPr>
          <a:xfrm>
            <a:off x="708819" y="4905375"/>
            <a:ext cx="2770188" cy="158750"/>
          </a:xfrm>
          <a:prstGeom prst="rect">
            <a:avLst/>
          </a:prstGeom>
          <a:noFill/>
          <a:ln/>
        </p:spPr>
        <p:txBody>
          <a:bodyPr wrap="square" lIns="0" tIns="0" rIns="0" bIns="0" rtlCol="0" anchor="ctr"/>
          <a:lstStyle/>
          <a:p>
            <a:pPr algn="ctr">
              <a:lnSpc>
                <a:spcPct val="120000"/>
              </a:lnSpc>
            </a:pPr>
            <a:r>
              <a:rPr lang="en-US" sz="875" dirty="0">
                <a:solidFill>
                  <a:srgbClr val="8D99AE"/>
                </a:solidFill>
                <a:latin typeface="MiSans" pitchFamily="34" charset="0"/>
                <a:ea typeface="MiSans" pitchFamily="34" charset="-122"/>
                <a:cs typeface="MiSans" pitchFamily="34" charset="-120"/>
              </a:rPr>
              <a:t>del mercado móvil</a:t>
            </a:r>
            <a:endParaRPr lang="en-US" sz="1600" dirty="0"/>
          </a:p>
        </p:txBody>
      </p:sp>
      <p:sp>
        <p:nvSpPr>
          <p:cNvPr id="31" name="Shape 29"/>
          <p:cNvSpPr/>
          <p:nvPr/>
        </p:nvSpPr>
        <p:spPr>
          <a:xfrm>
            <a:off x="3816350" y="3635375"/>
            <a:ext cx="3175000" cy="1912938"/>
          </a:xfrm>
          <a:custGeom>
            <a:avLst/>
            <a:gdLst/>
            <a:ahLst/>
            <a:cxnLst/>
            <a:rect l="l" t="t" r="r" b="b"/>
            <a:pathLst>
              <a:path w="3175000" h="1912938">
                <a:moveTo>
                  <a:pt x="31750" y="0"/>
                </a:moveTo>
                <a:lnTo>
                  <a:pt x="3111490" y="0"/>
                </a:lnTo>
                <a:cubicBezTo>
                  <a:pt x="3146566" y="0"/>
                  <a:pt x="3175000" y="28434"/>
                  <a:pt x="3175000" y="63510"/>
                </a:cubicBezTo>
                <a:lnTo>
                  <a:pt x="3175000" y="1849428"/>
                </a:lnTo>
                <a:cubicBezTo>
                  <a:pt x="3175000" y="1884503"/>
                  <a:pt x="3146566" y="1912938"/>
                  <a:pt x="3111490" y="1912938"/>
                </a:cubicBezTo>
                <a:lnTo>
                  <a:pt x="31750" y="1912938"/>
                </a:lnTo>
                <a:cubicBezTo>
                  <a:pt x="14227" y="1912938"/>
                  <a:pt x="0" y="1898711"/>
                  <a:pt x="0" y="1881187"/>
                </a:cubicBezTo>
                <a:lnTo>
                  <a:pt x="0" y="31750"/>
                </a:lnTo>
                <a:cubicBezTo>
                  <a:pt x="0" y="14227"/>
                  <a:pt x="14227" y="0"/>
                  <a:pt x="31750" y="0"/>
                </a:cubicBezTo>
                <a:close/>
              </a:path>
            </a:pathLst>
          </a:custGeom>
          <a:solidFill>
            <a:srgbClr val="1A1D21">
              <a:alpha val="50196"/>
            </a:srgbClr>
          </a:solidFill>
          <a:ln/>
        </p:spPr>
      </p:sp>
      <p:sp>
        <p:nvSpPr>
          <p:cNvPr id="32" name="Shape 30"/>
          <p:cNvSpPr/>
          <p:nvPr/>
        </p:nvSpPr>
        <p:spPr>
          <a:xfrm>
            <a:off x="3816350" y="3635375"/>
            <a:ext cx="31750" cy="1912938"/>
          </a:xfrm>
          <a:custGeom>
            <a:avLst/>
            <a:gdLst/>
            <a:ahLst/>
            <a:cxnLst/>
            <a:rect l="l" t="t" r="r" b="b"/>
            <a:pathLst>
              <a:path w="31750" h="1912938">
                <a:moveTo>
                  <a:pt x="31750" y="0"/>
                </a:moveTo>
                <a:lnTo>
                  <a:pt x="31750" y="0"/>
                </a:lnTo>
                <a:lnTo>
                  <a:pt x="31750" y="1912938"/>
                </a:lnTo>
                <a:lnTo>
                  <a:pt x="31750" y="1912938"/>
                </a:lnTo>
                <a:cubicBezTo>
                  <a:pt x="14227" y="1912938"/>
                  <a:pt x="0" y="1898711"/>
                  <a:pt x="0" y="1881187"/>
                </a:cubicBezTo>
                <a:lnTo>
                  <a:pt x="0" y="31750"/>
                </a:lnTo>
                <a:cubicBezTo>
                  <a:pt x="0" y="14227"/>
                  <a:pt x="14227" y="0"/>
                  <a:pt x="31750" y="0"/>
                </a:cubicBezTo>
                <a:close/>
              </a:path>
            </a:pathLst>
          </a:custGeom>
          <a:solidFill>
            <a:srgbClr val="8D99AE"/>
          </a:solidFill>
          <a:ln/>
        </p:spPr>
      </p:sp>
      <p:sp>
        <p:nvSpPr>
          <p:cNvPr id="33" name="Shape 31"/>
          <p:cNvSpPr/>
          <p:nvPr/>
        </p:nvSpPr>
        <p:spPr>
          <a:xfrm>
            <a:off x="3969147" y="3794125"/>
            <a:ext cx="178594" cy="158750"/>
          </a:xfrm>
          <a:custGeom>
            <a:avLst/>
            <a:gdLst/>
            <a:ahLst/>
            <a:cxnLst/>
            <a:rect l="l" t="t" r="r" b="b"/>
            <a:pathLst>
              <a:path w="178594" h="158750">
                <a:moveTo>
                  <a:pt x="0" y="104180"/>
                </a:moveTo>
                <a:cubicBezTo>
                  <a:pt x="0" y="128829"/>
                  <a:pt x="19999" y="148828"/>
                  <a:pt x="44648" y="148828"/>
                </a:cubicBezTo>
                <a:lnTo>
                  <a:pt x="138906" y="148828"/>
                </a:lnTo>
                <a:cubicBezTo>
                  <a:pt x="160827" y="148828"/>
                  <a:pt x="178594" y="131062"/>
                  <a:pt x="178594" y="109141"/>
                </a:cubicBezTo>
                <a:cubicBezTo>
                  <a:pt x="178594" y="93142"/>
                  <a:pt x="169137" y="79344"/>
                  <a:pt x="155494" y="73081"/>
                </a:cubicBezTo>
                <a:cubicBezTo>
                  <a:pt x="157572" y="69019"/>
                  <a:pt x="158750" y="64399"/>
                  <a:pt x="158750" y="59531"/>
                </a:cubicBezTo>
                <a:cubicBezTo>
                  <a:pt x="158750" y="43098"/>
                  <a:pt x="145417" y="29766"/>
                  <a:pt x="128984" y="29766"/>
                </a:cubicBezTo>
                <a:cubicBezTo>
                  <a:pt x="123496" y="29766"/>
                  <a:pt x="118380" y="31254"/>
                  <a:pt x="113978" y="33827"/>
                </a:cubicBezTo>
                <a:cubicBezTo>
                  <a:pt x="106505" y="19627"/>
                  <a:pt x="91591" y="9922"/>
                  <a:pt x="74414" y="9922"/>
                </a:cubicBezTo>
                <a:cubicBezTo>
                  <a:pt x="49764" y="9922"/>
                  <a:pt x="29766" y="29921"/>
                  <a:pt x="29766" y="54570"/>
                </a:cubicBezTo>
                <a:cubicBezTo>
                  <a:pt x="29766" y="57051"/>
                  <a:pt x="29983" y="59500"/>
                  <a:pt x="30355" y="61857"/>
                </a:cubicBezTo>
                <a:cubicBezTo>
                  <a:pt x="12712" y="67810"/>
                  <a:pt x="0" y="84522"/>
                  <a:pt x="0" y="104180"/>
                </a:cubicBezTo>
                <a:close/>
              </a:path>
            </a:pathLst>
          </a:custGeom>
          <a:solidFill>
            <a:srgbClr val="8D99AE"/>
          </a:solidFill>
          <a:ln/>
        </p:spPr>
      </p:sp>
      <p:sp>
        <p:nvSpPr>
          <p:cNvPr id="34" name="Text 32"/>
          <p:cNvSpPr/>
          <p:nvPr/>
        </p:nvSpPr>
        <p:spPr>
          <a:xfrm>
            <a:off x="4252912" y="3762375"/>
            <a:ext cx="1762125" cy="222250"/>
          </a:xfrm>
          <a:prstGeom prst="rect">
            <a:avLst/>
          </a:prstGeom>
          <a:noFill/>
          <a:ln/>
        </p:spPr>
        <p:txBody>
          <a:bodyPr wrap="square" lIns="0" tIns="0" rIns="0" bIns="0" rtlCol="0" anchor="ctr"/>
          <a:lstStyle/>
          <a:p>
            <a:pPr>
              <a:lnSpc>
                <a:spcPct val="130000"/>
              </a:lnSpc>
            </a:pPr>
            <a:r>
              <a:rPr lang="en-US" sz="1125" b="1" dirty="0">
                <a:solidFill>
                  <a:srgbClr val="EDF2F4"/>
                </a:solidFill>
                <a:latin typeface="MiSans" pitchFamily="34" charset="0"/>
                <a:ea typeface="MiSans" pitchFamily="34" charset="-122"/>
                <a:cs typeface="MiSans" pitchFamily="34" charset="-120"/>
              </a:rPr>
              <a:t>Computación en la Nube</a:t>
            </a:r>
            <a:endParaRPr lang="en-US" sz="1600" dirty="0"/>
          </a:p>
        </p:txBody>
      </p:sp>
      <p:sp>
        <p:nvSpPr>
          <p:cNvPr id="35" name="Text 33"/>
          <p:cNvSpPr/>
          <p:nvPr/>
        </p:nvSpPr>
        <p:spPr>
          <a:xfrm>
            <a:off x="3959225" y="4048125"/>
            <a:ext cx="2968625" cy="412750"/>
          </a:xfrm>
          <a:prstGeom prst="rect">
            <a:avLst/>
          </a:prstGeom>
          <a:noFill/>
          <a:ln/>
        </p:spPr>
        <p:txBody>
          <a:bodyPr wrap="square" lIns="0" tIns="0" rIns="0" bIns="0" rtlCol="0" anchor="ctr"/>
          <a:lstStyle/>
          <a:p>
            <a:pPr>
              <a:lnSpc>
                <a:spcPct val="140000"/>
              </a:lnSpc>
            </a:pPr>
            <a:r>
              <a:rPr lang="en-US" sz="1000" dirty="0">
                <a:solidFill>
                  <a:srgbClr val="8D99AE"/>
                </a:solidFill>
                <a:latin typeface="MiSans" pitchFamily="34" charset="0"/>
                <a:ea typeface="MiSans" pitchFamily="34" charset="-122"/>
                <a:cs typeface="MiSans" pitchFamily="34" charset="-120"/>
              </a:rPr>
              <a:t>AWS, Azure, Google Cloud y todas las plataformas cloud principales corren sobre Linux.</a:t>
            </a:r>
            <a:endParaRPr lang="en-US" sz="1600" dirty="0"/>
          </a:p>
        </p:txBody>
      </p:sp>
      <p:sp>
        <p:nvSpPr>
          <p:cNvPr id="36" name="Shape 34"/>
          <p:cNvSpPr/>
          <p:nvPr/>
        </p:nvSpPr>
        <p:spPr>
          <a:xfrm>
            <a:off x="3959225" y="4556125"/>
            <a:ext cx="2905125" cy="571500"/>
          </a:xfrm>
          <a:custGeom>
            <a:avLst/>
            <a:gdLst/>
            <a:ahLst/>
            <a:cxnLst/>
            <a:rect l="l" t="t" r="r" b="b"/>
            <a:pathLst>
              <a:path w="2905125" h="571500">
                <a:moveTo>
                  <a:pt x="31753" y="0"/>
                </a:moveTo>
                <a:lnTo>
                  <a:pt x="2873372" y="0"/>
                </a:lnTo>
                <a:cubicBezTo>
                  <a:pt x="2890909" y="0"/>
                  <a:pt x="2905125" y="14216"/>
                  <a:pt x="2905125" y="31753"/>
                </a:cubicBezTo>
                <a:lnTo>
                  <a:pt x="2905125" y="539747"/>
                </a:lnTo>
                <a:cubicBezTo>
                  <a:pt x="2905125" y="557284"/>
                  <a:pt x="2890909" y="571500"/>
                  <a:pt x="2873372" y="571500"/>
                </a:cubicBezTo>
                <a:lnTo>
                  <a:pt x="31753" y="571500"/>
                </a:lnTo>
                <a:cubicBezTo>
                  <a:pt x="14216" y="571500"/>
                  <a:pt x="0" y="557284"/>
                  <a:pt x="0" y="539747"/>
                </a:cubicBezTo>
                <a:lnTo>
                  <a:pt x="0" y="31753"/>
                </a:lnTo>
                <a:cubicBezTo>
                  <a:pt x="0" y="14228"/>
                  <a:pt x="14228" y="0"/>
                  <a:pt x="31753" y="0"/>
                </a:cubicBezTo>
                <a:close/>
              </a:path>
            </a:pathLst>
          </a:custGeom>
          <a:solidFill>
            <a:srgbClr val="8D99AE">
              <a:alpha val="20000"/>
            </a:srgbClr>
          </a:solidFill>
          <a:ln/>
        </p:spPr>
      </p:sp>
      <p:sp>
        <p:nvSpPr>
          <p:cNvPr id="37" name="Text 35"/>
          <p:cNvSpPr/>
          <p:nvPr/>
        </p:nvSpPr>
        <p:spPr>
          <a:xfrm>
            <a:off x="3994944" y="4619625"/>
            <a:ext cx="2833688" cy="285750"/>
          </a:xfrm>
          <a:prstGeom prst="rect">
            <a:avLst/>
          </a:prstGeom>
          <a:noFill/>
          <a:ln/>
        </p:spPr>
        <p:txBody>
          <a:bodyPr wrap="square" lIns="0" tIns="0" rIns="0" bIns="0" rtlCol="0" anchor="ctr"/>
          <a:lstStyle/>
          <a:p>
            <a:pPr algn="ctr">
              <a:lnSpc>
                <a:spcPct val="100000"/>
              </a:lnSpc>
            </a:pPr>
            <a:r>
              <a:rPr lang="en-US" sz="1875" b="1" dirty="0">
                <a:solidFill>
                  <a:srgbClr val="8D99AE"/>
                </a:solidFill>
                <a:latin typeface="MiSans" pitchFamily="34" charset="0"/>
                <a:ea typeface="MiSans" pitchFamily="34" charset="-122"/>
                <a:cs typeface="MiSans" pitchFamily="34" charset="-120"/>
              </a:rPr>
              <a:t>~95%</a:t>
            </a:r>
            <a:endParaRPr lang="en-US" sz="1600" dirty="0"/>
          </a:p>
        </p:txBody>
      </p:sp>
      <p:sp>
        <p:nvSpPr>
          <p:cNvPr id="38" name="Text 36"/>
          <p:cNvSpPr/>
          <p:nvPr/>
        </p:nvSpPr>
        <p:spPr>
          <a:xfrm>
            <a:off x="4026694" y="4905375"/>
            <a:ext cx="2770188" cy="158750"/>
          </a:xfrm>
          <a:prstGeom prst="rect">
            <a:avLst/>
          </a:prstGeom>
          <a:noFill/>
          <a:ln/>
        </p:spPr>
        <p:txBody>
          <a:bodyPr wrap="square" lIns="0" tIns="0" rIns="0" bIns="0" rtlCol="0" anchor="ctr"/>
          <a:lstStyle/>
          <a:p>
            <a:pPr algn="ctr">
              <a:lnSpc>
                <a:spcPct val="120000"/>
              </a:lnSpc>
            </a:pPr>
            <a:r>
              <a:rPr lang="en-US" sz="875" dirty="0">
                <a:solidFill>
                  <a:srgbClr val="8D99AE"/>
                </a:solidFill>
                <a:latin typeface="MiSans" pitchFamily="34" charset="0"/>
                <a:ea typeface="MiSans" pitchFamily="34" charset="-122"/>
                <a:cs typeface="MiSans" pitchFamily="34" charset="-120"/>
              </a:rPr>
              <a:t>de workloads cloud</a:t>
            </a:r>
            <a:endParaRPr lang="en-US" sz="1600" dirty="0"/>
          </a:p>
        </p:txBody>
      </p:sp>
      <p:sp>
        <p:nvSpPr>
          <p:cNvPr id="39" name="Shape 37"/>
          <p:cNvSpPr/>
          <p:nvPr/>
        </p:nvSpPr>
        <p:spPr>
          <a:xfrm>
            <a:off x="7315200" y="1047750"/>
            <a:ext cx="4556125" cy="3762375"/>
          </a:xfrm>
          <a:custGeom>
            <a:avLst/>
            <a:gdLst/>
            <a:ahLst/>
            <a:cxnLst/>
            <a:rect l="l" t="t" r="r" b="b"/>
            <a:pathLst>
              <a:path w="4556125" h="3762375">
                <a:moveTo>
                  <a:pt x="63509" y="0"/>
                </a:moveTo>
                <a:lnTo>
                  <a:pt x="4492616" y="0"/>
                </a:lnTo>
                <a:cubicBezTo>
                  <a:pt x="4527691" y="0"/>
                  <a:pt x="4556125" y="28434"/>
                  <a:pt x="4556125" y="63509"/>
                </a:cubicBezTo>
                <a:lnTo>
                  <a:pt x="4556125" y="3698866"/>
                </a:lnTo>
                <a:cubicBezTo>
                  <a:pt x="4556125" y="3733941"/>
                  <a:pt x="4527691" y="3762375"/>
                  <a:pt x="4492616" y="3762375"/>
                </a:cubicBezTo>
                <a:lnTo>
                  <a:pt x="63509" y="3762375"/>
                </a:lnTo>
                <a:cubicBezTo>
                  <a:pt x="28434" y="3762375"/>
                  <a:pt x="0" y="3733941"/>
                  <a:pt x="0" y="3698866"/>
                </a:cubicBezTo>
                <a:lnTo>
                  <a:pt x="0" y="63509"/>
                </a:lnTo>
                <a:cubicBezTo>
                  <a:pt x="0" y="28434"/>
                  <a:pt x="28434" y="0"/>
                  <a:pt x="63509" y="0"/>
                </a:cubicBezTo>
                <a:close/>
              </a:path>
            </a:pathLst>
          </a:custGeom>
          <a:solidFill>
            <a:srgbClr val="4A5C6A">
              <a:alpha val="30196"/>
            </a:srgbClr>
          </a:solidFill>
          <a:ln/>
        </p:spPr>
      </p:sp>
      <p:sp>
        <p:nvSpPr>
          <p:cNvPr id="40" name="Shape 38"/>
          <p:cNvSpPr/>
          <p:nvPr/>
        </p:nvSpPr>
        <p:spPr>
          <a:xfrm>
            <a:off x="7513637" y="1238250"/>
            <a:ext cx="119063" cy="158750"/>
          </a:xfrm>
          <a:custGeom>
            <a:avLst/>
            <a:gdLst/>
            <a:ahLst/>
            <a:cxnLst/>
            <a:rect l="l" t="t" r="r" b="b"/>
            <a:pathLst>
              <a:path w="119063" h="158750">
                <a:moveTo>
                  <a:pt x="19844" y="0"/>
                </a:moveTo>
                <a:cubicBezTo>
                  <a:pt x="8899" y="0"/>
                  <a:pt x="0" y="8899"/>
                  <a:pt x="0" y="19844"/>
                </a:cubicBezTo>
                <a:lnTo>
                  <a:pt x="0" y="138906"/>
                </a:lnTo>
                <a:cubicBezTo>
                  <a:pt x="0" y="149851"/>
                  <a:pt x="8899" y="158750"/>
                  <a:pt x="19844" y="158750"/>
                </a:cubicBezTo>
                <a:lnTo>
                  <a:pt x="99219" y="158750"/>
                </a:lnTo>
                <a:cubicBezTo>
                  <a:pt x="110164" y="158750"/>
                  <a:pt x="119062" y="149851"/>
                  <a:pt x="119062" y="138906"/>
                </a:cubicBezTo>
                <a:lnTo>
                  <a:pt x="119062" y="19844"/>
                </a:lnTo>
                <a:cubicBezTo>
                  <a:pt x="119062" y="8899"/>
                  <a:pt x="110164" y="0"/>
                  <a:pt x="99219" y="0"/>
                </a:cubicBezTo>
                <a:lnTo>
                  <a:pt x="19844" y="0"/>
                </a:lnTo>
                <a:close/>
                <a:moveTo>
                  <a:pt x="54570" y="109141"/>
                </a:moveTo>
                <a:lnTo>
                  <a:pt x="64492" y="109141"/>
                </a:lnTo>
                <a:cubicBezTo>
                  <a:pt x="69980" y="109141"/>
                  <a:pt x="74414" y="113574"/>
                  <a:pt x="74414" y="119062"/>
                </a:cubicBezTo>
                <a:lnTo>
                  <a:pt x="74414" y="143867"/>
                </a:lnTo>
                <a:lnTo>
                  <a:pt x="44648" y="143867"/>
                </a:lnTo>
                <a:lnTo>
                  <a:pt x="44648" y="119062"/>
                </a:lnTo>
                <a:cubicBezTo>
                  <a:pt x="44648" y="113574"/>
                  <a:pt x="49082" y="109141"/>
                  <a:pt x="54570" y="109141"/>
                </a:cubicBezTo>
                <a:close/>
                <a:moveTo>
                  <a:pt x="29766" y="34727"/>
                </a:moveTo>
                <a:cubicBezTo>
                  <a:pt x="29766" y="31998"/>
                  <a:pt x="31998" y="29766"/>
                  <a:pt x="34727" y="29766"/>
                </a:cubicBezTo>
                <a:lnTo>
                  <a:pt x="44648" y="29766"/>
                </a:lnTo>
                <a:cubicBezTo>
                  <a:pt x="47377" y="29766"/>
                  <a:pt x="49609" y="31998"/>
                  <a:pt x="49609" y="34727"/>
                </a:cubicBezTo>
                <a:lnTo>
                  <a:pt x="49609" y="44648"/>
                </a:lnTo>
                <a:cubicBezTo>
                  <a:pt x="49609" y="47377"/>
                  <a:pt x="47377" y="49609"/>
                  <a:pt x="44648" y="49609"/>
                </a:cubicBezTo>
                <a:lnTo>
                  <a:pt x="34727" y="49609"/>
                </a:lnTo>
                <a:cubicBezTo>
                  <a:pt x="31998" y="49609"/>
                  <a:pt x="29766" y="47377"/>
                  <a:pt x="29766" y="44648"/>
                </a:cubicBezTo>
                <a:lnTo>
                  <a:pt x="29766" y="34727"/>
                </a:lnTo>
                <a:close/>
                <a:moveTo>
                  <a:pt x="74414" y="29766"/>
                </a:moveTo>
                <a:lnTo>
                  <a:pt x="84336" y="29766"/>
                </a:lnTo>
                <a:cubicBezTo>
                  <a:pt x="87064" y="29766"/>
                  <a:pt x="89297" y="31998"/>
                  <a:pt x="89297" y="34727"/>
                </a:cubicBezTo>
                <a:lnTo>
                  <a:pt x="89297" y="44648"/>
                </a:lnTo>
                <a:cubicBezTo>
                  <a:pt x="89297" y="47377"/>
                  <a:pt x="87064" y="49609"/>
                  <a:pt x="84336" y="49609"/>
                </a:cubicBezTo>
                <a:lnTo>
                  <a:pt x="74414" y="49609"/>
                </a:lnTo>
                <a:cubicBezTo>
                  <a:pt x="71686" y="49609"/>
                  <a:pt x="69453" y="47377"/>
                  <a:pt x="69453" y="44648"/>
                </a:cubicBezTo>
                <a:lnTo>
                  <a:pt x="69453" y="34727"/>
                </a:lnTo>
                <a:cubicBezTo>
                  <a:pt x="69453" y="31998"/>
                  <a:pt x="71686" y="29766"/>
                  <a:pt x="74414" y="29766"/>
                </a:cubicBezTo>
                <a:close/>
                <a:moveTo>
                  <a:pt x="29766" y="74414"/>
                </a:moveTo>
                <a:cubicBezTo>
                  <a:pt x="29766" y="71686"/>
                  <a:pt x="31998" y="69453"/>
                  <a:pt x="34727" y="69453"/>
                </a:cubicBezTo>
                <a:lnTo>
                  <a:pt x="44648" y="69453"/>
                </a:lnTo>
                <a:cubicBezTo>
                  <a:pt x="47377" y="69453"/>
                  <a:pt x="49609" y="71686"/>
                  <a:pt x="49609" y="74414"/>
                </a:cubicBezTo>
                <a:lnTo>
                  <a:pt x="49609" y="84336"/>
                </a:lnTo>
                <a:cubicBezTo>
                  <a:pt x="49609" y="87064"/>
                  <a:pt x="47377" y="89297"/>
                  <a:pt x="44648" y="89297"/>
                </a:cubicBezTo>
                <a:lnTo>
                  <a:pt x="34727" y="89297"/>
                </a:lnTo>
                <a:cubicBezTo>
                  <a:pt x="31998" y="89297"/>
                  <a:pt x="29766" y="87064"/>
                  <a:pt x="29766" y="84336"/>
                </a:cubicBezTo>
                <a:lnTo>
                  <a:pt x="29766" y="74414"/>
                </a:lnTo>
                <a:close/>
                <a:moveTo>
                  <a:pt x="74414" y="69453"/>
                </a:moveTo>
                <a:lnTo>
                  <a:pt x="84336" y="69453"/>
                </a:lnTo>
                <a:cubicBezTo>
                  <a:pt x="87064" y="69453"/>
                  <a:pt x="89297" y="71686"/>
                  <a:pt x="89297" y="74414"/>
                </a:cubicBezTo>
                <a:lnTo>
                  <a:pt x="89297" y="84336"/>
                </a:lnTo>
                <a:cubicBezTo>
                  <a:pt x="89297" y="87064"/>
                  <a:pt x="87064" y="89297"/>
                  <a:pt x="84336" y="89297"/>
                </a:cubicBezTo>
                <a:lnTo>
                  <a:pt x="74414" y="89297"/>
                </a:lnTo>
                <a:cubicBezTo>
                  <a:pt x="71686" y="89297"/>
                  <a:pt x="69453" y="87064"/>
                  <a:pt x="69453" y="84336"/>
                </a:cubicBezTo>
                <a:lnTo>
                  <a:pt x="69453" y="74414"/>
                </a:lnTo>
                <a:cubicBezTo>
                  <a:pt x="69453" y="71686"/>
                  <a:pt x="71686" y="69453"/>
                  <a:pt x="74414" y="69453"/>
                </a:cubicBezTo>
                <a:close/>
              </a:path>
            </a:pathLst>
          </a:custGeom>
          <a:solidFill>
            <a:srgbClr val="8D99AE"/>
          </a:solidFill>
          <a:ln/>
        </p:spPr>
      </p:sp>
      <p:sp>
        <p:nvSpPr>
          <p:cNvPr id="41" name="Text 39"/>
          <p:cNvSpPr/>
          <p:nvPr/>
        </p:nvSpPr>
        <p:spPr>
          <a:xfrm>
            <a:off x="7672387" y="1206500"/>
            <a:ext cx="4119562" cy="222250"/>
          </a:xfrm>
          <a:prstGeom prst="rect">
            <a:avLst/>
          </a:prstGeom>
          <a:noFill/>
          <a:ln/>
        </p:spPr>
        <p:txBody>
          <a:bodyPr wrap="square" lIns="0" tIns="0" rIns="0" bIns="0" rtlCol="0" anchor="ctr"/>
          <a:lstStyle/>
          <a:p>
            <a:pPr>
              <a:lnSpc>
                <a:spcPct val="120000"/>
              </a:lnSpc>
            </a:pPr>
            <a:r>
              <a:rPr lang="en-US" sz="1250" b="1" dirty="0">
                <a:solidFill>
                  <a:srgbClr val="EDF2F4"/>
                </a:solidFill>
                <a:latin typeface="MiSans" pitchFamily="34" charset="0"/>
                <a:ea typeface="MiSans" pitchFamily="34" charset="-122"/>
                <a:cs typeface="MiSans" pitchFamily="34" charset="-120"/>
              </a:rPr>
              <a:t>Empresas que Dependen de Linux</a:t>
            </a:r>
            <a:endParaRPr lang="en-US" sz="1600" dirty="0"/>
          </a:p>
        </p:txBody>
      </p:sp>
      <p:sp>
        <p:nvSpPr>
          <p:cNvPr id="42" name="Shape 40"/>
          <p:cNvSpPr/>
          <p:nvPr/>
        </p:nvSpPr>
        <p:spPr>
          <a:xfrm>
            <a:off x="7473950" y="1580090"/>
            <a:ext cx="4238625" cy="920750"/>
          </a:xfrm>
          <a:custGeom>
            <a:avLst/>
            <a:gdLst/>
            <a:ahLst/>
            <a:cxnLst/>
            <a:rect l="l" t="t" r="r" b="b"/>
            <a:pathLst>
              <a:path w="4238625" h="920750">
                <a:moveTo>
                  <a:pt x="63504" y="0"/>
                </a:moveTo>
                <a:lnTo>
                  <a:pt x="4175121" y="0"/>
                </a:lnTo>
                <a:cubicBezTo>
                  <a:pt x="4210193" y="0"/>
                  <a:pt x="4238625" y="28432"/>
                  <a:pt x="4238625" y="63504"/>
                </a:cubicBezTo>
                <a:lnTo>
                  <a:pt x="4238625" y="857246"/>
                </a:lnTo>
                <a:cubicBezTo>
                  <a:pt x="4238625" y="892318"/>
                  <a:pt x="4210193" y="920750"/>
                  <a:pt x="4175121" y="920750"/>
                </a:cubicBezTo>
                <a:lnTo>
                  <a:pt x="63504" y="920750"/>
                </a:lnTo>
                <a:cubicBezTo>
                  <a:pt x="28432" y="920750"/>
                  <a:pt x="0" y="892318"/>
                  <a:pt x="0" y="857246"/>
                </a:cubicBezTo>
                <a:lnTo>
                  <a:pt x="0" y="63504"/>
                </a:lnTo>
                <a:cubicBezTo>
                  <a:pt x="0" y="28432"/>
                  <a:pt x="28432" y="0"/>
                  <a:pt x="63504" y="0"/>
                </a:cubicBezTo>
                <a:close/>
              </a:path>
            </a:pathLst>
          </a:custGeom>
          <a:solidFill>
            <a:srgbClr val="1A1D21">
              <a:alpha val="50196"/>
            </a:srgbClr>
          </a:solidFill>
          <a:ln/>
        </p:spPr>
      </p:sp>
      <p:sp>
        <p:nvSpPr>
          <p:cNvPr id="43" name="Shape 41"/>
          <p:cNvSpPr/>
          <p:nvPr/>
        </p:nvSpPr>
        <p:spPr>
          <a:xfrm>
            <a:off x="7624762" y="1722965"/>
            <a:ext cx="190500" cy="190500"/>
          </a:xfrm>
          <a:custGeom>
            <a:avLst/>
            <a:gdLst/>
            <a:ahLst/>
            <a:cxnLst/>
            <a:rect l="l" t="t" r="r" b="b"/>
            <a:pathLst>
              <a:path w="190500" h="190500">
                <a:moveTo>
                  <a:pt x="186035" y="97408"/>
                </a:moveTo>
                <a:cubicBezTo>
                  <a:pt x="186035" y="150056"/>
                  <a:pt x="149982" y="187523"/>
                  <a:pt x="96738" y="187523"/>
                </a:cubicBezTo>
                <a:cubicBezTo>
                  <a:pt x="45690" y="187523"/>
                  <a:pt x="4465" y="146298"/>
                  <a:pt x="4465" y="95250"/>
                </a:cubicBezTo>
                <a:cubicBezTo>
                  <a:pt x="4465" y="44202"/>
                  <a:pt x="45690" y="2977"/>
                  <a:pt x="96738" y="2977"/>
                </a:cubicBezTo>
                <a:cubicBezTo>
                  <a:pt x="121593" y="2977"/>
                  <a:pt x="142503" y="12092"/>
                  <a:pt x="158614" y="27124"/>
                </a:cubicBezTo>
                <a:lnTo>
                  <a:pt x="133499" y="51271"/>
                </a:lnTo>
                <a:cubicBezTo>
                  <a:pt x="100645" y="19571"/>
                  <a:pt x="39551" y="43383"/>
                  <a:pt x="39551" y="95250"/>
                </a:cubicBezTo>
                <a:cubicBezTo>
                  <a:pt x="39551" y="127434"/>
                  <a:pt x="65261" y="153516"/>
                  <a:pt x="96738" y="153516"/>
                </a:cubicBezTo>
                <a:cubicBezTo>
                  <a:pt x="133276" y="153516"/>
                  <a:pt x="146968" y="127322"/>
                  <a:pt x="149126" y="113742"/>
                </a:cubicBezTo>
                <a:lnTo>
                  <a:pt x="96738" y="113742"/>
                </a:lnTo>
                <a:lnTo>
                  <a:pt x="96738" y="82004"/>
                </a:lnTo>
                <a:lnTo>
                  <a:pt x="184584" y="82004"/>
                </a:lnTo>
                <a:cubicBezTo>
                  <a:pt x="185440" y="86730"/>
                  <a:pt x="186035" y="91269"/>
                  <a:pt x="186035" y="97408"/>
                </a:cubicBezTo>
                <a:close/>
              </a:path>
            </a:pathLst>
          </a:custGeom>
          <a:solidFill>
            <a:srgbClr val="8D99AE"/>
          </a:solidFill>
          <a:ln/>
        </p:spPr>
      </p:sp>
      <p:sp>
        <p:nvSpPr>
          <p:cNvPr id="44" name="Text 42"/>
          <p:cNvSpPr/>
          <p:nvPr/>
        </p:nvSpPr>
        <p:spPr>
          <a:xfrm>
            <a:off x="7934325" y="1707090"/>
            <a:ext cx="555625" cy="222250"/>
          </a:xfrm>
          <a:prstGeom prst="rect">
            <a:avLst/>
          </a:prstGeom>
          <a:noFill/>
          <a:ln/>
        </p:spPr>
        <p:txBody>
          <a:bodyPr wrap="square" lIns="0" tIns="0" rIns="0" bIns="0" rtlCol="0" anchor="ctr"/>
          <a:lstStyle/>
          <a:p>
            <a:pPr>
              <a:lnSpc>
                <a:spcPct val="130000"/>
              </a:lnSpc>
            </a:pPr>
            <a:r>
              <a:rPr lang="en-US" sz="1125" b="1" dirty="0">
                <a:solidFill>
                  <a:srgbClr val="EDF2F4"/>
                </a:solidFill>
                <a:latin typeface="MiSans" pitchFamily="34" charset="0"/>
                <a:ea typeface="MiSans" pitchFamily="34" charset="-122"/>
                <a:cs typeface="MiSans" pitchFamily="34" charset="-120"/>
              </a:rPr>
              <a:t>Google</a:t>
            </a:r>
            <a:endParaRPr lang="en-US" sz="1600" dirty="0"/>
          </a:p>
        </p:txBody>
      </p:sp>
      <p:sp>
        <p:nvSpPr>
          <p:cNvPr id="45" name="Text 43"/>
          <p:cNvSpPr/>
          <p:nvPr/>
        </p:nvSpPr>
        <p:spPr>
          <a:xfrm>
            <a:off x="7600950" y="1992840"/>
            <a:ext cx="4048125" cy="381000"/>
          </a:xfrm>
          <a:prstGeom prst="rect">
            <a:avLst/>
          </a:prstGeom>
          <a:noFill/>
          <a:ln/>
        </p:spPr>
        <p:txBody>
          <a:bodyPr wrap="square" lIns="0" tIns="0" rIns="0" bIns="0" rtlCol="0" anchor="ctr"/>
          <a:lstStyle/>
          <a:p>
            <a:pPr>
              <a:lnSpc>
                <a:spcPct val="130000"/>
              </a:lnSpc>
            </a:pPr>
            <a:r>
              <a:rPr lang="en-US" sz="1000" dirty="0">
                <a:solidFill>
                  <a:srgbClr val="8D99AE"/>
                </a:solidFill>
                <a:latin typeface="MiSans" pitchFamily="34" charset="0"/>
                <a:ea typeface="MiSans" pitchFamily="34" charset="-122"/>
                <a:cs typeface="MiSans" pitchFamily="34" charset="-120"/>
              </a:rPr>
              <a:t>Su infraestructura completa corre sobre Linux modificado. Android y Chrome OS son basados en Linux.</a:t>
            </a:r>
            <a:endParaRPr lang="en-US" sz="1600" dirty="0"/>
          </a:p>
        </p:txBody>
      </p:sp>
      <p:sp>
        <p:nvSpPr>
          <p:cNvPr id="46" name="Shape 44"/>
          <p:cNvSpPr/>
          <p:nvPr/>
        </p:nvSpPr>
        <p:spPr>
          <a:xfrm>
            <a:off x="7473950" y="2644777"/>
            <a:ext cx="4238625" cy="920750"/>
          </a:xfrm>
          <a:custGeom>
            <a:avLst/>
            <a:gdLst/>
            <a:ahLst/>
            <a:cxnLst/>
            <a:rect l="l" t="t" r="r" b="b"/>
            <a:pathLst>
              <a:path w="4238625" h="920750">
                <a:moveTo>
                  <a:pt x="63504" y="0"/>
                </a:moveTo>
                <a:lnTo>
                  <a:pt x="4175121" y="0"/>
                </a:lnTo>
                <a:cubicBezTo>
                  <a:pt x="4210193" y="0"/>
                  <a:pt x="4238625" y="28432"/>
                  <a:pt x="4238625" y="63504"/>
                </a:cubicBezTo>
                <a:lnTo>
                  <a:pt x="4238625" y="857246"/>
                </a:lnTo>
                <a:cubicBezTo>
                  <a:pt x="4238625" y="892318"/>
                  <a:pt x="4210193" y="920750"/>
                  <a:pt x="4175121" y="920750"/>
                </a:cubicBezTo>
                <a:lnTo>
                  <a:pt x="63504" y="920750"/>
                </a:lnTo>
                <a:cubicBezTo>
                  <a:pt x="28432" y="920750"/>
                  <a:pt x="0" y="892318"/>
                  <a:pt x="0" y="857246"/>
                </a:cubicBezTo>
                <a:lnTo>
                  <a:pt x="0" y="63504"/>
                </a:lnTo>
                <a:cubicBezTo>
                  <a:pt x="0" y="28432"/>
                  <a:pt x="28432" y="0"/>
                  <a:pt x="63504" y="0"/>
                </a:cubicBezTo>
                <a:close/>
              </a:path>
            </a:pathLst>
          </a:custGeom>
          <a:solidFill>
            <a:srgbClr val="1A1D21">
              <a:alpha val="50196"/>
            </a:srgbClr>
          </a:solidFill>
          <a:ln/>
        </p:spPr>
      </p:sp>
      <p:sp>
        <p:nvSpPr>
          <p:cNvPr id="47" name="Shape 45"/>
          <p:cNvSpPr/>
          <p:nvPr/>
        </p:nvSpPr>
        <p:spPr>
          <a:xfrm>
            <a:off x="7624762" y="2787652"/>
            <a:ext cx="190500" cy="190500"/>
          </a:xfrm>
          <a:custGeom>
            <a:avLst/>
            <a:gdLst/>
            <a:ahLst/>
            <a:cxnLst/>
            <a:rect l="l" t="t" r="r" b="b"/>
            <a:pathLst>
              <a:path w="190500" h="190500">
                <a:moveTo>
                  <a:pt x="190500" y="95250"/>
                </a:moveTo>
                <a:cubicBezTo>
                  <a:pt x="190500" y="42639"/>
                  <a:pt x="147861" y="0"/>
                  <a:pt x="95250" y="0"/>
                </a:cubicBezTo>
                <a:cubicBezTo>
                  <a:pt x="42639" y="0"/>
                  <a:pt x="0" y="42639"/>
                  <a:pt x="0" y="95250"/>
                </a:cubicBezTo>
                <a:cubicBezTo>
                  <a:pt x="0" y="139898"/>
                  <a:pt x="30770" y="177403"/>
                  <a:pt x="72256" y="187709"/>
                </a:cubicBezTo>
                <a:lnTo>
                  <a:pt x="72256" y="124346"/>
                </a:lnTo>
                <a:lnTo>
                  <a:pt x="52611" y="124346"/>
                </a:lnTo>
                <a:lnTo>
                  <a:pt x="52611" y="95250"/>
                </a:lnTo>
                <a:lnTo>
                  <a:pt x="72256" y="95250"/>
                </a:lnTo>
                <a:lnTo>
                  <a:pt x="72256" y="82711"/>
                </a:lnTo>
                <a:cubicBezTo>
                  <a:pt x="72256" y="50304"/>
                  <a:pt x="86916" y="35272"/>
                  <a:pt x="118765" y="35272"/>
                </a:cubicBezTo>
                <a:cubicBezTo>
                  <a:pt x="124792" y="35272"/>
                  <a:pt x="135210" y="36463"/>
                  <a:pt x="139489" y="37654"/>
                </a:cubicBezTo>
                <a:lnTo>
                  <a:pt x="139489" y="63996"/>
                </a:lnTo>
                <a:cubicBezTo>
                  <a:pt x="137257" y="63773"/>
                  <a:pt x="133350" y="63624"/>
                  <a:pt x="128476" y="63624"/>
                </a:cubicBezTo>
                <a:cubicBezTo>
                  <a:pt x="112849" y="63624"/>
                  <a:pt x="106821" y="69540"/>
                  <a:pt x="106821" y="84906"/>
                </a:cubicBezTo>
                <a:lnTo>
                  <a:pt x="106821" y="95250"/>
                </a:lnTo>
                <a:lnTo>
                  <a:pt x="137926" y="95250"/>
                </a:lnTo>
                <a:lnTo>
                  <a:pt x="132569" y="124346"/>
                </a:lnTo>
                <a:lnTo>
                  <a:pt x="106784" y="124346"/>
                </a:lnTo>
                <a:lnTo>
                  <a:pt x="106784" y="189793"/>
                </a:lnTo>
                <a:cubicBezTo>
                  <a:pt x="153963" y="184100"/>
                  <a:pt x="190500" y="143954"/>
                  <a:pt x="190500" y="95250"/>
                </a:cubicBezTo>
                <a:close/>
              </a:path>
            </a:pathLst>
          </a:custGeom>
          <a:solidFill>
            <a:srgbClr val="8D99AE"/>
          </a:solidFill>
          <a:ln/>
        </p:spPr>
      </p:sp>
      <p:sp>
        <p:nvSpPr>
          <p:cNvPr id="48" name="Text 46"/>
          <p:cNvSpPr/>
          <p:nvPr/>
        </p:nvSpPr>
        <p:spPr>
          <a:xfrm>
            <a:off x="7934325" y="2771777"/>
            <a:ext cx="1206500" cy="222250"/>
          </a:xfrm>
          <a:prstGeom prst="rect">
            <a:avLst/>
          </a:prstGeom>
          <a:noFill/>
          <a:ln/>
        </p:spPr>
        <p:txBody>
          <a:bodyPr wrap="square" lIns="0" tIns="0" rIns="0" bIns="0" rtlCol="0" anchor="ctr"/>
          <a:lstStyle/>
          <a:p>
            <a:pPr>
              <a:lnSpc>
                <a:spcPct val="130000"/>
              </a:lnSpc>
            </a:pPr>
            <a:r>
              <a:rPr lang="en-US" sz="1125" b="1" dirty="0">
                <a:solidFill>
                  <a:srgbClr val="EDF2F4"/>
                </a:solidFill>
                <a:latin typeface="MiSans" pitchFamily="34" charset="0"/>
                <a:ea typeface="MiSans" pitchFamily="34" charset="-122"/>
                <a:cs typeface="MiSans" pitchFamily="34" charset="-120"/>
              </a:rPr>
              <a:t>Facebook (Meta)</a:t>
            </a:r>
            <a:endParaRPr lang="en-US" sz="1600" dirty="0"/>
          </a:p>
        </p:txBody>
      </p:sp>
      <p:sp>
        <p:nvSpPr>
          <p:cNvPr id="49" name="Text 47"/>
          <p:cNvSpPr/>
          <p:nvPr/>
        </p:nvSpPr>
        <p:spPr>
          <a:xfrm>
            <a:off x="7600950" y="3057527"/>
            <a:ext cx="4048125" cy="381000"/>
          </a:xfrm>
          <a:prstGeom prst="rect">
            <a:avLst/>
          </a:prstGeom>
          <a:noFill/>
          <a:ln/>
        </p:spPr>
        <p:txBody>
          <a:bodyPr wrap="square" lIns="0" tIns="0" rIns="0" bIns="0" rtlCol="0" anchor="ctr"/>
          <a:lstStyle/>
          <a:p>
            <a:pPr>
              <a:lnSpc>
                <a:spcPct val="130000"/>
              </a:lnSpc>
            </a:pPr>
            <a:r>
              <a:rPr lang="en-US" sz="1000" dirty="0">
                <a:solidFill>
                  <a:srgbClr val="8D99AE"/>
                </a:solidFill>
                <a:latin typeface="MiSans" pitchFamily="34" charset="0"/>
                <a:ea typeface="MiSans" pitchFamily="34" charset="-122"/>
                <a:cs typeface="MiSans" pitchFamily="34" charset="-120"/>
              </a:rPr>
              <a:t>Usa Linux para sus servidores y ha contribuido significativamente al kernel con mejoras de rendimiento.</a:t>
            </a:r>
            <a:endParaRPr lang="en-US" sz="1600" dirty="0"/>
          </a:p>
        </p:txBody>
      </p:sp>
      <p:sp>
        <p:nvSpPr>
          <p:cNvPr id="50" name="Shape 48"/>
          <p:cNvSpPr/>
          <p:nvPr/>
        </p:nvSpPr>
        <p:spPr>
          <a:xfrm>
            <a:off x="7473950" y="3709456"/>
            <a:ext cx="4238625" cy="920750"/>
          </a:xfrm>
          <a:custGeom>
            <a:avLst/>
            <a:gdLst/>
            <a:ahLst/>
            <a:cxnLst/>
            <a:rect l="l" t="t" r="r" b="b"/>
            <a:pathLst>
              <a:path w="4238625" h="920750">
                <a:moveTo>
                  <a:pt x="63504" y="0"/>
                </a:moveTo>
                <a:lnTo>
                  <a:pt x="4175121" y="0"/>
                </a:lnTo>
                <a:cubicBezTo>
                  <a:pt x="4210193" y="0"/>
                  <a:pt x="4238625" y="28432"/>
                  <a:pt x="4238625" y="63504"/>
                </a:cubicBezTo>
                <a:lnTo>
                  <a:pt x="4238625" y="857246"/>
                </a:lnTo>
                <a:cubicBezTo>
                  <a:pt x="4238625" y="892318"/>
                  <a:pt x="4210193" y="920750"/>
                  <a:pt x="4175121" y="920750"/>
                </a:cubicBezTo>
                <a:lnTo>
                  <a:pt x="63504" y="920750"/>
                </a:lnTo>
                <a:cubicBezTo>
                  <a:pt x="28432" y="920750"/>
                  <a:pt x="0" y="892318"/>
                  <a:pt x="0" y="857246"/>
                </a:cubicBezTo>
                <a:lnTo>
                  <a:pt x="0" y="63504"/>
                </a:lnTo>
                <a:cubicBezTo>
                  <a:pt x="0" y="28432"/>
                  <a:pt x="28432" y="0"/>
                  <a:pt x="63504" y="0"/>
                </a:cubicBezTo>
                <a:close/>
              </a:path>
            </a:pathLst>
          </a:custGeom>
          <a:solidFill>
            <a:srgbClr val="1A1D21">
              <a:alpha val="50196"/>
            </a:srgbClr>
          </a:solidFill>
          <a:ln/>
        </p:spPr>
      </p:sp>
      <p:sp>
        <p:nvSpPr>
          <p:cNvPr id="51" name="Shape 49"/>
          <p:cNvSpPr/>
          <p:nvPr/>
        </p:nvSpPr>
        <p:spPr>
          <a:xfrm>
            <a:off x="7636669" y="3852331"/>
            <a:ext cx="166688" cy="190500"/>
          </a:xfrm>
          <a:custGeom>
            <a:avLst/>
            <a:gdLst/>
            <a:ahLst/>
            <a:cxnLst/>
            <a:rect l="l" t="t" r="r" b="b"/>
            <a:pathLst>
              <a:path w="166688" h="190500">
                <a:moveTo>
                  <a:pt x="95883" y="60536"/>
                </a:moveTo>
                <a:cubicBezTo>
                  <a:pt x="77763" y="61206"/>
                  <a:pt x="32817" y="66303"/>
                  <a:pt x="32817" y="104254"/>
                </a:cubicBezTo>
                <a:cubicBezTo>
                  <a:pt x="32817" y="144996"/>
                  <a:pt x="84274" y="146670"/>
                  <a:pt x="101092" y="120328"/>
                </a:cubicBezTo>
                <a:cubicBezTo>
                  <a:pt x="103510" y="124123"/>
                  <a:pt x="114263" y="134280"/>
                  <a:pt x="117946" y="137740"/>
                </a:cubicBezTo>
                <a:lnTo>
                  <a:pt x="139080" y="116904"/>
                </a:lnTo>
                <a:cubicBezTo>
                  <a:pt x="139080" y="116904"/>
                  <a:pt x="127062" y="107491"/>
                  <a:pt x="127062" y="97259"/>
                </a:cubicBezTo>
                <a:lnTo>
                  <a:pt x="127062" y="42528"/>
                </a:lnTo>
                <a:cubicBezTo>
                  <a:pt x="127062" y="33114"/>
                  <a:pt x="117946" y="11906"/>
                  <a:pt x="85279" y="11906"/>
                </a:cubicBezTo>
                <a:cubicBezTo>
                  <a:pt x="52536" y="11906"/>
                  <a:pt x="35161" y="32370"/>
                  <a:pt x="35161" y="50713"/>
                </a:cubicBezTo>
                <a:lnTo>
                  <a:pt x="62508" y="53243"/>
                </a:lnTo>
                <a:cubicBezTo>
                  <a:pt x="68573" y="34826"/>
                  <a:pt x="82674" y="34826"/>
                  <a:pt x="82674" y="34826"/>
                </a:cubicBezTo>
                <a:cubicBezTo>
                  <a:pt x="97817" y="34789"/>
                  <a:pt x="95883" y="45913"/>
                  <a:pt x="95883" y="60536"/>
                </a:cubicBezTo>
                <a:close/>
                <a:moveTo>
                  <a:pt x="95883" y="92832"/>
                </a:moveTo>
                <a:cubicBezTo>
                  <a:pt x="95883" y="122597"/>
                  <a:pt x="64554" y="118132"/>
                  <a:pt x="64554" y="99231"/>
                </a:cubicBezTo>
                <a:cubicBezTo>
                  <a:pt x="64554" y="81669"/>
                  <a:pt x="83344" y="78135"/>
                  <a:pt x="95883" y="77725"/>
                </a:cubicBezTo>
                <a:lnTo>
                  <a:pt x="95883" y="92832"/>
                </a:lnTo>
                <a:close/>
                <a:moveTo>
                  <a:pt x="146484" y="153665"/>
                </a:moveTo>
                <a:cubicBezTo>
                  <a:pt x="143619" y="157386"/>
                  <a:pt x="120439" y="178594"/>
                  <a:pt x="81558" y="178594"/>
                </a:cubicBezTo>
                <a:cubicBezTo>
                  <a:pt x="42676" y="178594"/>
                  <a:pt x="12911" y="151991"/>
                  <a:pt x="3795" y="141015"/>
                </a:cubicBezTo>
                <a:cubicBezTo>
                  <a:pt x="1265" y="138150"/>
                  <a:pt x="4167" y="136810"/>
                  <a:pt x="5842" y="137926"/>
                </a:cubicBezTo>
                <a:cubicBezTo>
                  <a:pt x="33114" y="154484"/>
                  <a:pt x="75716" y="181756"/>
                  <a:pt x="144438" y="149200"/>
                </a:cubicBezTo>
                <a:cubicBezTo>
                  <a:pt x="147228" y="147824"/>
                  <a:pt x="149386" y="149944"/>
                  <a:pt x="146484" y="153665"/>
                </a:cubicBezTo>
                <a:close/>
                <a:moveTo>
                  <a:pt x="161292" y="154484"/>
                </a:moveTo>
                <a:cubicBezTo>
                  <a:pt x="158874" y="160362"/>
                  <a:pt x="155339" y="164455"/>
                  <a:pt x="153405" y="166018"/>
                </a:cubicBezTo>
                <a:cubicBezTo>
                  <a:pt x="151358" y="167692"/>
                  <a:pt x="149870" y="167022"/>
                  <a:pt x="150986" y="164604"/>
                </a:cubicBezTo>
                <a:cubicBezTo>
                  <a:pt x="152102" y="162185"/>
                  <a:pt x="158167" y="147303"/>
                  <a:pt x="155711" y="144140"/>
                </a:cubicBezTo>
                <a:cubicBezTo>
                  <a:pt x="153293" y="141052"/>
                  <a:pt x="141945" y="142540"/>
                  <a:pt x="137852" y="142949"/>
                </a:cubicBezTo>
                <a:cubicBezTo>
                  <a:pt x="133834" y="143321"/>
                  <a:pt x="133015" y="143694"/>
                  <a:pt x="132643" y="142838"/>
                </a:cubicBezTo>
                <a:cubicBezTo>
                  <a:pt x="131787" y="140717"/>
                  <a:pt x="140717" y="137071"/>
                  <a:pt x="146596" y="136327"/>
                </a:cubicBezTo>
                <a:cubicBezTo>
                  <a:pt x="152437" y="135657"/>
                  <a:pt x="161851" y="136029"/>
                  <a:pt x="163711" y="138447"/>
                </a:cubicBezTo>
                <a:cubicBezTo>
                  <a:pt x="165088" y="140345"/>
                  <a:pt x="163711" y="148530"/>
                  <a:pt x="161292" y="154484"/>
                </a:cubicBezTo>
                <a:close/>
              </a:path>
            </a:pathLst>
          </a:custGeom>
          <a:solidFill>
            <a:srgbClr val="8D99AE"/>
          </a:solidFill>
          <a:ln/>
        </p:spPr>
      </p:sp>
      <p:sp>
        <p:nvSpPr>
          <p:cNvPr id="52" name="Text 50"/>
          <p:cNvSpPr/>
          <p:nvPr/>
        </p:nvSpPr>
        <p:spPr>
          <a:xfrm>
            <a:off x="7934325" y="3836456"/>
            <a:ext cx="619125" cy="222250"/>
          </a:xfrm>
          <a:prstGeom prst="rect">
            <a:avLst/>
          </a:prstGeom>
          <a:noFill/>
          <a:ln/>
        </p:spPr>
        <p:txBody>
          <a:bodyPr wrap="square" lIns="0" tIns="0" rIns="0" bIns="0" rtlCol="0" anchor="ctr"/>
          <a:lstStyle/>
          <a:p>
            <a:pPr>
              <a:lnSpc>
                <a:spcPct val="130000"/>
              </a:lnSpc>
            </a:pPr>
            <a:r>
              <a:rPr lang="en-US" sz="1125" b="1" dirty="0">
                <a:solidFill>
                  <a:srgbClr val="EDF2F4"/>
                </a:solidFill>
                <a:latin typeface="MiSans" pitchFamily="34" charset="0"/>
                <a:ea typeface="MiSans" pitchFamily="34" charset="-122"/>
                <a:cs typeface="MiSans" pitchFamily="34" charset="-120"/>
              </a:rPr>
              <a:t>Amazon</a:t>
            </a:r>
            <a:endParaRPr lang="en-US" sz="1600" dirty="0"/>
          </a:p>
        </p:txBody>
      </p:sp>
      <p:sp>
        <p:nvSpPr>
          <p:cNvPr id="53" name="Text 51"/>
          <p:cNvSpPr/>
          <p:nvPr/>
        </p:nvSpPr>
        <p:spPr>
          <a:xfrm>
            <a:off x="7600950" y="4122206"/>
            <a:ext cx="4048125" cy="381000"/>
          </a:xfrm>
          <a:prstGeom prst="rect">
            <a:avLst/>
          </a:prstGeom>
          <a:noFill/>
          <a:ln/>
        </p:spPr>
        <p:txBody>
          <a:bodyPr wrap="square" lIns="0" tIns="0" rIns="0" bIns="0" rtlCol="0" anchor="ctr"/>
          <a:lstStyle/>
          <a:p>
            <a:pPr>
              <a:lnSpc>
                <a:spcPct val="130000"/>
              </a:lnSpc>
            </a:pPr>
            <a:r>
              <a:rPr lang="en-US" sz="1000" dirty="0">
                <a:solidFill>
                  <a:srgbClr val="8D99AE"/>
                </a:solidFill>
                <a:latin typeface="MiSans" pitchFamily="34" charset="0"/>
                <a:ea typeface="MiSans" pitchFamily="34" charset="-122"/>
                <a:cs typeface="MiSans" pitchFamily="34" charset="-120"/>
              </a:rPr>
              <a:t>AWS está construido sobre Linux. Amazon Linux es una distribución optimizada para la nube.</a:t>
            </a:r>
            <a:endParaRPr lang="en-US" sz="1600" dirty="0"/>
          </a:p>
        </p:txBody>
      </p:sp>
      <p:sp>
        <p:nvSpPr>
          <p:cNvPr id="54" name="Shape 52"/>
          <p:cNvSpPr/>
          <p:nvPr/>
        </p:nvSpPr>
        <p:spPr>
          <a:xfrm>
            <a:off x="7318375" y="4943478"/>
            <a:ext cx="4554538" cy="768350"/>
          </a:xfrm>
          <a:custGeom>
            <a:avLst/>
            <a:gdLst/>
            <a:ahLst/>
            <a:cxnLst/>
            <a:rect l="l" t="t" r="r" b="b"/>
            <a:pathLst>
              <a:path w="4554538" h="768350">
                <a:moveTo>
                  <a:pt x="63496" y="0"/>
                </a:moveTo>
                <a:lnTo>
                  <a:pt x="4491041" y="0"/>
                </a:lnTo>
                <a:cubicBezTo>
                  <a:pt x="4526109" y="0"/>
                  <a:pt x="4554538" y="28428"/>
                  <a:pt x="4554538" y="63496"/>
                </a:cubicBezTo>
                <a:lnTo>
                  <a:pt x="4554538" y="704854"/>
                </a:lnTo>
                <a:cubicBezTo>
                  <a:pt x="4554538" y="739922"/>
                  <a:pt x="4526109" y="768350"/>
                  <a:pt x="4491041" y="768350"/>
                </a:cubicBezTo>
                <a:lnTo>
                  <a:pt x="63496" y="768350"/>
                </a:lnTo>
                <a:cubicBezTo>
                  <a:pt x="28428" y="768350"/>
                  <a:pt x="0" y="739922"/>
                  <a:pt x="0" y="704854"/>
                </a:cubicBezTo>
                <a:lnTo>
                  <a:pt x="0" y="63496"/>
                </a:lnTo>
                <a:cubicBezTo>
                  <a:pt x="0" y="28428"/>
                  <a:pt x="28428" y="0"/>
                  <a:pt x="63496" y="0"/>
                </a:cubicBezTo>
                <a:close/>
              </a:path>
            </a:pathLst>
          </a:custGeom>
          <a:solidFill>
            <a:srgbClr val="8D99AE">
              <a:alpha val="10196"/>
            </a:srgbClr>
          </a:solidFill>
          <a:ln w="10160">
            <a:solidFill>
              <a:srgbClr val="8D99AE">
                <a:alpha val="30196"/>
              </a:srgbClr>
            </a:solidFill>
            <a:prstDash val="solid"/>
          </a:ln>
        </p:spPr>
      </p:sp>
      <p:sp>
        <p:nvSpPr>
          <p:cNvPr id="55" name="Shape 53"/>
          <p:cNvSpPr/>
          <p:nvPr/>
        </p:nvSpPr>
        <p:spPr>
          <a:xfrm>
            <a:off x="7460456" y="5232402"/>
            <a:ext cx="190500" cy="190500"/>
          </a:xfrm>
          <a:custGeom>
            <a:avLst/>
            <a:gdLst/>
            <a:ahLst/>
            <a:cxnLst/>
            <a:rect l="l" t="t" r="r" b="b"/>
            <a:pathLst>
              <a:path w="190500" h="190500">
                <a:moveTo>
                  <a:pt x="23812" y="23812"/>
                </a:moveTo>
                <a:cubicBezTo>
                  <a:pt x="23812" y="17227"/>
                  <a:pt x="18492" y="11906"/>
                  <a:pt x="11906" y="11906"/>
                </a:cubicBezTo>
                <a:cubicBezTo>
                  <a:pt x="5321" y="11906"/>
                  <a:pt x="0" y="17227"/>
                  <a:pt x="0" y="23812"/>
                </a:cubicBezTo>
                <a:lnTo>
                  <a:pt x="0" y="148828"/>
                </a:lnTo>
                <a:cubicBezTo>
                  <a:pt x="0" y="165274"/>
                  <a:pt x="13320" y="178594"/>
                  <a:pt x="29766" y="178594"/>
                </a:cubicBezTo>
                <a:lnTo>
                  <a:pt x="178594" y="178594"/>
                </a:lnTo>
                <a:cubicBezTo>
                  <a:pt x="185179" y="178594"/>
                  <a:pt x="190500" y="173273"/>
                  <a:pt x="190500" y="166688"/>
                </a:cubicBezTo>
                <a:cubicBezTo>
                  <a:pt x="190500" y="160102"/>
                  <a:pt x="185179" y="154781"/>
                  <a:pt x="178594" y="154781"/>
                </a:cubicBezTo>
                <a:lnTo>
                  <a:pt x="29766" y="154781"/>
                </a:lnTo>
                <a:cubicBezTo>
                  <a:pt x="26491" y="154781"/>
                  <a:pt x="23812" y="152102"/>
                  <a:pt x="23812" y="148828"/>
                </a:cubicBezTo>
                <a:lnTo>
                  <a:pt x="23812" y="23812"/>
                </a:lnTo>
                <a:close/>
                <a:moveTo>
                  <a:pt x="175096" y="56034"/>
                </a:moveTo>
                <a:cubicBezTo>
                  <a:pt x="179747" y="51383"/>
                  <a:pt x="179747" y="43830"/>
                  <a:pt x="175096" y="39179"/>
                </a:cubicBezTo>
                <a:cubicBezTo>
                  <a:pt x="170445" y="34528"/>
                  <a:pt x="162892" y="34528"/>
                  <a:pt x="158242" y="39179"/>
                </a:cubicBezTo>
                <a:lnTo>
                  <a:pt x="119063" y="78395"/>
                </a:lnTo>
                <a:lnTo>
                  <a:pt x="97706" y="57076"/>
                </a:lnTo>
                <a:cubicBezTo>
                  <a:pt x="93055" y="52425"/>
                  <a:pt x="85502" y="52425"/>
                  <a:pt x="80851" y="57076"/>
                </a:cubicBezTo>
                <a:lnTo>
                  <a:pt x="45132" y="92794"/>
                </a:lnTo>
                <a:cubicBezTo>
                  <a:pt x="40481" y="97445"/>
                  <a:pt x="40481" y="104998"/>
                  <a:pt x="45132" y="109649"/>
                </a:cubicBezTo>
                <a:cubicBezTo>
                  <a:pt x="49783" y="114300"/>
                  <a:pt x="57336" y="114300"/>
                  <a:pt x="61987" y="109649"/>
                </a:cubicBezTo>
                <a:lnTo>
                  <a:pt x="89297" y="82339"/>
                </a:lnTo>
                <a:lnTo>
                  <a:pt x="110654" y="103696"/>
                </a:lnTo>
                <a:cubicBezTo>
                  <a:pt x="115305" y="108347"/>
                  <a:pt x="122858" y="108347"/>
                  <a:pt x="127508" y="103696"/>
                </a:cubicBezTo>
                <a:lnTo>
                  <a:pt x="175133" y="56071"/>
                </a:lnTo>
                <a:close/>
              </a:path>
            </a:pathLst>
          </a:custGeom>
          <a:solidFill>
            <a:srgbClr val="8D99AE"/>
          </a:solidFill>
          <a:ln/>
        </p:spPr>
      </p:sp>
      <p:sp>
        <p:nvSpPr>
          <p:cNvPr id="56" name="Text 54"/>
          <p:cNvSpPr/>
          <p:nvPr/>
        </p:nvSpPr>
        <p:spPr>
          <a:xfrm>
            <a:off x="7758113" y="5073652"/>
            <a:ext cx="4048125" cy="190500"/>
          </a:xfrm>
          <a:prstGeom prst="rect">
            <a:avLst/>
          </a:prstGeom>
          <a:noFill/>
          <a:ln/>
        </p:spPr>
        <p:txBody>
          <a:bodyPr wrap="square" lIns="0" tIns="0" rIns="0" bIns="0" rtlCol="0" anchor="ctr"/>
          <a:lstStyle/>
          <a:p>
            <a:pPr>
              <a:lnSpc>
                <a:spcPct val="130000"/>
              </a:lnSpc>
            </a:pPr>
            <a:r>
              <a:rPr lang="en-US" sz="1000" b="1" dirty="0">
                <a:solidFill>
                  <a:srgbClr val="EDF2F4"/>
                </a:solidFill>
                <a:latin typeface="MiSans" pitchFamily="34" charset="0"/>
                <a:ea typeface="MiSans" pitchFamily="34" charset="-122"/>
                <a:cs typeface="MiSans" pitchFamily="34" charset="-120"/>
              </a:rPr>
              <a:t>Crecimiento Continuo</a:t>
            </a:r>
            <a:endParaRPr lang="en-US" sz="1600" dirty="0"/>
          </a:p>
        </p:txBody>
      </p:sp>
      <p:sp>
        <p:nvSpPr>
          <p:cNvPr id="57" name="Text 55"/>
          <p:cNvSpPr/>
          <p:nvPr/>
        </p:nvSpPr>
        <p:spPr>
          <a:xfrm>
            <a:off x="7758113" y="5264152"/>
            <a:ext cx="4040188" cy="317500"/>
          </a:xfrm>
          <a:prstGeom prst="rect">
            <a:avLst/>
          </a:prstGeom>
          <a:noFill/>
          <a:ln/>
        </p:spPr>
        <p:txBody>
          <a:bodyPr wrap="square" lIns="0" tIns="0" rIns="0" bIns="0" rtlCol="0" anchor="ctr"/>
          <a:lstStyle/>
          <a:p>
            <a:pPr>
              <a:lnSpc>
                <a:spcPct val="120000"/>
              </a:lnSpc>
            </a:pPr>
            <a:r>
              <a:rPr lang="en-US" sz="875" dirty="0">
                <a:solidFill>
                  <a:srgbClr val="8D99AE"/>
                </a:solidFill>
                <a:latin typeface="MiSans" pitchFamily="34" charset="0"/>
                <a:ea typeface="MiSans" pitchFamily="34" charset="-122"/>
                <a:cs typeface="MiSans" pitchFamily="34" charset="-120"/>
              </a:rPr>
              <a:t>Linux domina IoT, automóviles (Tesla), sistemas embebidos, y continúa expandiéndose.</a:t>
            </a:r>
            <a:endParaRPr lang="en-US" sz="1600" dirty="0"/>
          </a:p>
        </p:txBody>
      </p:sp>
      <p:sp>
        <p:nvSpPr>
          <p:cNvPr id="58" name="Shape 56"/>
          <p:cNvSpPr/>
          <p:nvPr/>
        </p:nvSpPr>
        <p:spPr>
          <a:xfrm>
            <a:off x="333375" y="5842000"/>
            <a:ext cx="11541125" cy="698500"/>
          </a:xfrm>
          <a:custGeom>
            <a:avLst/>
            <a:gdLst/>
            <a:ahLst/>
            <a:cxnLst/>
            <a:rect l="l" t="t" r="r" b="b"/>
            <a:pathLst>
              <a:path w="11541125" h="698500">
                <a:moveTo>
                  <a:pt x="31750" y="0"/>
                </a:moveTo>
                <a:lnTo>
                  <a:pt x="11477624" y="0"/>
                </a:lnTo>
                <a:cubicBezTo>
                  <a:pt x="11512695" y="0"/>
                  <a:pt x="11541125" y="28430"/>
                  <a:pt x="11541125" y="63501"/>
                </a:cubicBezTo>
                <a:lnTo>
                  <a:pt x="11541125" y="634999"/>
                </a:lnTo>
                <a:cubicBezTo>
                  <a:pt x="11541125" y="670070"/>
                  <a:pt x="11512695" y="698500"/>
                  <a:pt x="11477624" y="698500"/>
                </a:cubicBezTo>
                <a:lnTo>
                  <a:pt x="31750" y="698500"/>
                </a:lnTo>
                <a:cubicBezTo>
                  <a:pt x="14215" y="698500"/>
                  <a:pt x="0" y="684285"/>
                  <a:pt x="0" y="666750"/>
                </a:cubicBezTo>
                <a:lnTo>
                  <a:pt x="0" y="31750"/>
                </a:lnTo>
                <a:cubicBezTo>
                  <a:pt x="0" y="14227"/>
                  <a:pt x="14227" y="0"/>
                  <a:pt x="31750" y="0"/>
                </a:cubicBezTo>
                <a:close/>
              </a:path>
            </a:pathLst>
          </a:custGeom>
          <a:gradFill rotWithShape="1" flip="none">
            <a:gsLst>
              <a:gs pos="0">
                <a:srgbClr val="8D99AE">
                  <a:alpha val="20000"/>
                </a:srgbClr>
              </a:gs>
              <a:gs pos="100000">
                <a:srgbClr val="000000">
                  <a:alpha val="0"/>
                </a:srgbClr>
              </a:gs>
            </a:gsLst>
            <a:lin ang="0" scaled="1"/>
          </a:gradFill>
          <a:ln/>
        </p:spPr>
      </p:sp>
      <p:sp>
        <p:nvSpPr>
          <p:cNvPr id="59" name="Shape 57"/>
          <p:cNvSpPr/>
          <p:nvPr/>
        </p:nvSpPr>
        <p:spPr>
          <a:xfrm>
            <a:off x="333375" y="5842000"/>
            <a:ext cx="31750" cy="698500"/>
          </a:xfrm>
          <a:custGeom>
            <a:avLst/>
            <a:gdLst/>
            <a:ahLst/>
            <a:cxnLst/>
            <a:rect l="l" t="t" r="r" b="b"/>
            <a:pathLst>
              <a:path w="31750" h="698500">
                <a:moveTo>
                  <a:pt x="31750" y="0"/>
                </a:moveTo>
                <a:lnTo>
                  <a:pt x="31750" y="0"/>
                </a:lnTo>
                <a:lnTo>
                  <a:pt x="31750" y="698500"/>
                </a:lnTo>
                <a:lnTo>
                  <a:pt x="31750" y="698500"/>
                </a:lnTo>
                <a:cubicBezTo>
                  <a:pt x="14227" y="698500"/>
                  <a:pt x="0" y="684273"/>
                  <a:pt x="0" y="666750"/>
                </a:cubicBezTo>
                <a:lnTo>
                  <a:pt x="0" y="31750"/>
                </a:lnTo>
                <a:cubicBezTo>
                  <a:pt x="0" y="14227"/>
                  <a:pt x="14227" y="0"/>
                  <a:pt x="31750" y="0"/>
                </a:cubicBezTo>
                <a:close/>
              </a:path>
            </a:pathLst>
          </a:custGeom>
          <a:solidFill>
            <a:srgbClr val="8D99AE"/>
          </a:solidFill>
          <a:ln/>
        </p:spPr>
      </p:sp>
      <p:sp>
        <p:nvSpPr>
          <p:cNvPr id="60" name="Shape 58"/>
          <p:cNvSpPr/>
          <p:nvPr/>
        </p:nvSpPr>
        <p:spPr>
          <a:xfrm>
            <a:off x="508000" y="6072188"/>
            <a:ext cx="238125" cy="238125"/>
          </a:xfrm>
          <a:custGeom>
            <a:avLst/>
            <a:gdLst/>
            <a:ahLst/>
            <a:cxnLst/>
            <a:rect l="l" t="t" r="r" b="b"/>
            <a:pathLst>
              <a:path w="238125" h="238125">
                <a:moveTo>
                  <a:pt x="67112" y="0"/>
                </a:moveTo>
                <a:lnTo>
                  <a:pt x="171292" y="0"/>
                </a:lnTo>
                <a:cubicBezTo>
                  <a:pt x="183617" y="0"/>
                  <a:pt x="193663" y="10139"/>
                  <a:pt x="193198" y="22417"/>
                </a:cubicBezTo>
                <a:cubicBezTo>
                  <a:pt x="193104" y="24882"/>
                  <a:pt x="193011" y="27347"/>
                  <a:pt x="192872" y="29766"/>
                </a:cubicBezTo>
                <a:lnTo>
                  <a:pt x="215940" y="29766"/>
                </a:lnTo>
                <a:cubicBezTo>
                  <a:pt x="228079" y="29766"/>
                  <a:pt x="238776" y="39812"/>
                  <a:pt x="237846" y="52927"/>
                </a:cubicBezTo>
                <a:cubicBezTo>
                  <a:pt x="234358" y="101157"/>
                  <a:pt x="209708" y="127667"/>
                  <a:pt x="182966" y="141526"/>
                </a:cubicBezTo>
                <a:cubicBezTo>
                  <a:pt x="175617" y="145340"/>
                  <a:pt x="168129" y="148177"/>
                  <a:pt x="161013" y="150270"/>
                </a:cubicBezTo>
                <a:cubicBezTo>
                  <a:pt x="151619" y="163571"/>
                  <a:pt x="141852" y="170594"/>
                  <a:pt x="134085" y="174361"/>
                </a:cubicBezTo>
                <a:lnTo>
                  <a:pt x="134085" y="208359"/>
                </a:lnTo>
                <a:lnTo>
                  <a:pt x="163850" y="208359"/>
                </a:lnTo>
                <a:cubicBezTo>
                  <a:pt x="172083" y="208359"/>
                  <a:pt x="178733" y="215010"/>
                  <a:pt x="178733" y="223242"/>
                </a:cubicBezTo>
                <a:cubicBezTo>
                  <a:pt x="178733" y="231474"/>
                  <a:pt x="172083" y="238125"/>
                  <a:pt x="163850" y="238125"/>
                </a:cubicBezTo>
                <a:lnTo>
                  <a:pt x="74554" y="238125"/>
                </a:lnTo>
                <a:cubicBezTo>
                  <a:pt x="66322" y="238125"/>
                  <a:pt x="59671" y="231474"/>
                  <a:pt x="59671" y="223242"/>
                </a:cubicBezTo>
                <a:cubicBezTo>
                  <a:pt x="59671" y="215010"/>
                  <a:pt x="66322" y="208359"/>
                  <a:pt x="74554" y="208359"/>
                </a:cubicBezTo>
                <a:lnTo>
                  <a:pt x="104319" y="208359"/>
                </a:lnTo>
                <a:lnTo>
                  <a:pt x="104319" y="174361"/>
                </a:lnTo>
                <a:cubicBezTo>
                  <a:pt x="96878" y="170780"/>
                  <a:pt x="87623" y="164130"/>
                  <a:pt x="78600" y="151898"/>
                </a:cubicBezTo>
                <a:cubicBezTo>
                  <a:pt x="70042" y="149665"/>
                  <a:pt x="60740" y="146270"/>
                  <a:pt x="51671" y="141154"/>
                </a:cubicBezTo>
                <a:cubicBezTo>
                  <a:pt x="26510" y="127062"/>
                  <a:pt x="3814" y="100505"/>
                  <a:pt x="558" y="52834"/>
                </a:cubicBezTo>
                <a:cubicBezTo>
                  <a:pt x="-326" y="39765"/>
                  <a:pt x="10325" y="29719"/>
                  <a:pt x="22464" y="29719"/>
                </a:cubicBezTo>
                <a:lnTo>
                  <a:pt x="45532" y="29719"/>
                </a:lnTo>
                <a:cubicBezTo>
                  <a:pt x="45393" y="27301"/>
                  <a:pt x="45300" y="24882"/>
                  <a:pt x="45207" y="22371"/>
                </a:cubicBezTo>
                <a:cubicBezTo>
                  <a:pt x="44741" y="10046"/>
                  <a:pt x="54787" y="-47"/>
                  <a:pt x="67112" y="-47"/>
                </a:cubicBezTo>
                <a:close/>
                <a:moveTo>
                  <a:pt x="47206" y="52090"/>
                </a:moveTo>
                <a:lnTo>
                  <a:pt x="22836" y="52090"/>
                </a:lnTo>
                <a:cubicBezTo>
                  <a:pt x="25719" y="91483"/>
                  <a:pt x="43811" y="111203"/>
                  <a:pt x="62461" y="121667"/>
                </a:cubicBezTo>
                <a:cubicBezTo>
                  <a:pt x="55764" y="104319"/>
                  <a:pt x="50229" y="81669"/>
                  <a:pt x="47206" y="52090"/>
                </a:cubicBezTo>
                <a:close/>
                <a:moveTo>
                  <a:pt x="176733" y="119435"/>
                </a:moveTo>
                <a:cubicBezTo>
                  <a:pt x="195569" y="108365"/>
                  <a:pt x="212592" y="88692"/>
                  <a:pt x="215475" y="52090"/>
                </a:cubicBezTo>
                <a:lnTo>
                  <a:pt x="191151" y="52090"/>
                </a:lnTo>
                <a:cubicBezTo>
                  <a:pt x="188268" y="80414"/>
                  <a:pt x="183059" y="102412"/>
                  <a:pt x="176733" y="119435"/>
                </a:cubicBezTo>
                <a:close/>
              </a:path>
            </a:pathLst>
          </a:custGeom>
          <a:solidFill>
            <a:srgbClr val="8D99AE"/>
          </a:solidFill>
          <a:ln/>
        </p:spPr>
      </p:sp>
      <p:sp>
        <p:nvSpPr>
          <p:cNvPr id="61" name="Text 59"/>
          <p:cNvSpPr/>
          <p:nvPr/>
        </p:nvSpPr>
        <p:spPr>
          <a:xfrm>
            <a:off x="900906" y="5969000"/>
            <a:ext cx="10922000" cy="222250"/>
          </a:xfrm>
          <a:prstGeom prst="rect">
            <a:avLst/>
          </a:prstGeom>
          <a:noFill/>
          <a:ln/>
        </p:spPr>
        <p:txBody>
          <a:bodyPr wrap="square" lIns="0" tIns="0" rIns="0" bIns="0" rtlCol="0" anchor="ctr"/>
          <a:lstStyle/>
          <a:p>
            <a:pPr>
              <a:lnSpc>
                <a:spcPct val="130000"/>
              </a:lnSpc>
            </a:pPr>
            <a:r>
              <a:rPr lang="en-US" sz="1125" b="1" dirty="0">
                <a:solidFill>
                  <a:srgbClr val="EDF2F4"/>
                </a:solidFill>
                <a:latin typeface="MiSans" pitchFamily="34" charset="0"/>
                <a:ea typeface="MiSans" pitchFamily="34" charset="-122"/>
                <a:cs typeface="MiSans" pitchFamily="34" charset="-120"/>
              </a:rPr>
              <a:t>De un "hobby" a la infraestructura global</a:t>
            </a:r>
            <a:endParaRPr lang="en-US" sz="1600" dirty="0"/>
          </a:p>
        </p:txBody>
      </p:sp>
      <p:sp>
        <p:nvSpPr>
          <p:cNvPr id="62" name="Text 60"/>
          <p:cNvSpPr/>
          <p:nvPr/>
        </p:nvSpPr>
        <p:spPr>
          <a:xfrm>
            <a:off x="900906" y="6223000"/>
            <a:ext cx="10914063" cy="190500"/>
          </a:xfrm>
          <a:prstGeom prst="rect">
            <a:avLst/>
          </a:prstGeom>
          <a:noFill/>
          <a:ln/>
        </p:spPr>
        <p:txBody>
          <a:bodyPr wrap="square" lIns="0" tIns="0" rIns="0" bIns="0" rtlCol="0" anchor="ctr"/>
          <a:lstStyle/>
          <a:p>
            <a:pPr>
              <a:lnSpc>
                <a:spcPct val="130000"/>
              </a:lnSpc>
            </a:pPr>
            <a:r>
              <a:rPr lang="en-US" sz="1000" dirty="0">
                <a:solidFill>
                  <a:srgbClr val="8D99AE"/>
                </a:solidFill>
                <a:latin typeface="MiSans" pitchFamily="34" charset="0"/>
                <a:ea typeface="MiSans" pitchFamily="34" charset="-122"/>
                <a:cs typeface="MiSans" pitchFamily="34" charset="-120"/>
              </a:rPr>
              <a:t>En solo tres décadas, Linux pasó de ser un proyecto estudiantil a ser el sistema operativo más importante del planeta, demostrando el poder de la colaboración abierta y el software libre.</a:t>
            </a:r>
            <a:endParaRPr lang="en-US" sz="1600" dirty="0"/>
          </a:p>
        </p:txBody>
      </p:sp>
    </p:spTree>
  </p:cSld>
  <p:clrMapOvr>
    <a:masterClrMapping/>
  </p:clrMapOvr>
  <p:transition>
    <p:fade/>
    <p:spd val="med"/>
  </p:transition>
</p:sld>
</file>

<file path=ppt/slides/slide15.xml><?xml version="1.0" encoding="utf-8"?>
<p:sld xmlns:a="http://schemas.openxmlformats.org/drawingml/2006/main" xmlns:r="http://schemas.openxmlformats.org/officeDocument/2006/relationships" xmlns:p="http://schemas.openxmlformats.org/presentationml/2006/main">
  <p:cSld name="Slide 15">
    <p:bg>
      <p:bgPr>
        <a:solidFill>
          <a:srgbClr val="1A1D21"/>
        </a:solidFill>
      </p:bgPr>
    </p:bg>
    <p:spTree>
      <p:nvGrpSpPr>
        <p:cNvPr id="1" name=""/>
        <p:cNvGrpSpPr/>
        <p:nvPr/>
      </p:nvGrpSpPr>
      <p:grpSpPr>
        <a:xfrm>
          <a:off x="0" y="0"/>
          <a:ext cx="0" cy="0"/>
          <a:chOff x="0" y="0"/>
          <a:chExt cx="0" cy="0"/>
        </a:xfrm>
      </p:grpSpPr>
      <p:pic>
        <p:nvPicPr>
          <p:cNvPr id="2" name="Image 0" descr="https://kimi-web-img.moonshot.cn/img/upload.wikimedia.org/31ab3d85a898d229e0c41cec9b02f25c6318a150.png">    </p:cNvPr>
          <p:cNvPicPr>
            <a:picLocks noChangeAspect="1"/>
          </p:cNvPicPr>
          <p:nvPr/>
        </p:nvPicPr>
        <p:blipFill>
          <a:blip r:embed="rId1">
            <a:alphaModFix amt="15000"/>
          </a:blip>
          <a:srcRect l="0" r="0" t="26285" b="26285"/>
          <a:stretch/>
        </p:blipFill>
        <p:spPr>
          <a:xfrm>
            <a:off x="0" y="0"/>
            <a:ext cx="12192000" cy="6858000"/>
          </a:xfrm>
          <a:prstGeom prst="roundRect">
            <a:avLst>
              <a:gd name="adj" fmla="val 0"/>
            </a:avLst>
          </a:prstGeom>
        </p:spPr>
      </p:pic>
      <p:sp>
        <p:nvSpPr>
          <p:cNvPr id="3" name="Shape 0"/>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gradFill rotWithShape="1" flip="none">
            <a:gsLst>
              <a:gs pos="0">
                <a:srgbClr val="1A1D21">
                  <a:alpha val="95000"/>
                </a:srgbClr>
              </a:gs>
              <a:gs pos="50000">
                <a:srgbClr val="1A1D21">
                  <a:alpha val="90000"/>
                </a:srgbClr>
              </a:gs>
              <a:gs pos="100000">
                <a:srgbClr val="1A1D21">
                  <a:alpha val="80000"/>
                </a:srgbClr>
              </a:gs>
            </a:gsLst>
            <a:lin ang="2700000" scaled="1"/>
          </a:gradFill>
          <a:ln/>
        </p:spPr>
      </p:sp>
      <p:sp>
        <p:nvSpPr>
          <p:cNvPr id="4" name="Shape 1"/>
          <p:cNvSpPr/>
          <p:nvPr/>
        </p:nvSpPr>
        <p:spPr>
          <a:xfrm>
            <a:off x="4615974" y="145736"/>
            <a:ext cx="2960370" cy="502920"/>
          </a:xfrm>
          <a:custGeom>
            <a:avLst/>
            <a:gdLst/>
            <a:ahLst/>
            <a:cxnLst/>
            <a:rect l="l" t="t" r="r" b="b"/>
            <a:pathLst>
              <a:path w="2960370" h="502920">
                <a:moveTo>
                  <a:pt x="251460" y="0"/>
                </a:moveTo>
                <a:lnTo>
                  <a:pt x="2708910" y="0"/>
                </a:lnTo>
                <a:cubicBezTo>
                  <a:pt x="2847788" y="0"/>
                  <a:pt x="2960370" y="112582"/>
                  <a:pt x="2960370" y="251460"/>
                </a:cubicBezTo>
                <a:lnTo>
                  <a:pt x="2960370" y="251460"/>
                </a:lnTo>
                <a:cubicBezTo>
                  <a:pt x="2960370" y="390338"/>
                  <a:pt x="2847788" y="502920"/>
                  <a:pt x="2708910" y="502920"/>
                </a:cubicBezTo>
                <a:lnTo>
                  <a:pt x="251460" y="502920"/>
                </a:lnTo>
                <a:cubicBezTo>
                  <a:pt x="112675" y="502920"/>
                  <a:pt x="0" y="390245"/>
                  <a:pt x="0" y="251460"/>
                </a:cubicBezTo>
                <a:lnTo>
                  <a:pt x="0" y="251460"/>
                </a:lnTo>
                <a:cubicBezTo>
                  <a:pt x="0" y="112675"/>
                  <a:pt x="112675" y="0"/>
                  <a:pt x="251460" y="0"/>
                </a:cubicBezTo>
                <a:close/>
              </a:path>
            </a:pathLst>
          </a:custGeom>
          <a:solidFill>
            <a:srgbClr val="E07A5F">
              <a:alpha val="20000"/>
            </a:srgbClr>
          </a:solidFill>
          <a:ln w="10160">
            <a:solidFill>
              <a:srgbClr val="E07A5F"/>
            </a:solidFill>
            <a:prstDash val="solid"/>
          </a:ln>
        </p:spPr>
      </p:sp>
      <p:sp>
        <p:nvSpPr>
          <p:cNvPr id="5" name="Text 2"/>
          <p:cNvSpPr/>
          <p:nvPr/>
        </p:nvSpPr>
        <p:spPr>
          <a:xfrm>
            <a:off x="4800759" y="263844"/>
            <a:ext cx="2590165" cy="266700"/>
          </a:xfrm>
          <a:prstGeom prst="rect">
            <a:avLst/>
          </a:prstGeom>
          <a:noFill/>
          <a:ln/>
        </p:spPr>
        <p:txBody>
          <a:bodyPr wrap="square" lIns="0" tIns="0" rIns="0" bIns="0" rtlCol="0" anchor="ctr"/>
          <a:lstStyle/>
          <a:p>
            <a:pPr algn="ctr">
              <a:lnSpc>
                <a:spcPct val="120000"/>
              </a:lnSpc>
            </a:pPr>
            <a:r>
              <a:rPr lang="en-US" sz="1500" b="1" spc="150" kern="0" dirty="0">
                <a:solidFill>
                  <a:srgbClr val="E07A5F"/>
                </a:solidFill>
                <a:latin typeface="MiSans" pitchFamily="34" charset="0"/>
                <a:ea typeface="MiSans" pitchFamily="34" charset="-122"/>
                <a:cs typeface="MiSans" pitchFamily="34" charset="-120"/>
              </a:rPr>
              <a:t>EL LEGADO CONTINÚA</a:t>
            </a:r>
            <a:endParaRPr lang="en-US" sz="1600" dirty="0"/>
          </a:p>
        </p:txBody>
      </p:sp>
      <p:sp>
        <p:nvSpPr>
          <p:cNvPr id="6" name="Text 3"/>
          <p:cNvSpPr/>
          <p:nvPr/>
        </p:nvSpPr>
        <p:spPr>
          <a:xfrm>
            <a:off x="1506379" y="881063"/>
            <a:ext cx="9182100" cy="1428750"/>
          </a:xfrm>
          <a:prstGeom prst="rect">
            <a:avLst/>
          </a:prstGeom>
          <a:noFill/>
          <a:ln/>
        </p:spPr>
        <p:txBody>
          <a:bodyPr wrap="square" lIns="0" tIns="0" rIns="0" bIns="0" rtlCol="0" anchor="ctr"/>
          <a:lstStyle/>
          <a:p>
            <a:pPr algn="ctr">
              <a:lnSpc>
                <a:spcPct val="100000"/>
              </a:lnSpc>
            </a:pPr>
            <a:r>
              <a:rPr lang="en-US" sz="4500" b="1" dirty="0">
                <a:solidFill>
                  <a:srgbClr val="EDF2F4"/>
                </a:solidFill>
                <a:latin typeface="MiSans" pitchFamily="34" charset="0"/>
                <a:ea typeface="MiSans" pitchFamily="34" charset="-122"/>
                <a:cs typeface="MiSans" pitchFamily="34" charset="-120"/>
              </a:rPr>
              <a:t>De un proyecto de hobby</a:t>
            </a:r>
            <a:endParaRPr lang="en-US" sz="1600" dirty="0"/>
          </a:p>
          <a:p>
            <a:pPr algn="ctr">
              <a:lnSpc>
                <a:spcPct val="100000"/>
              </a:lnSpc>
            </a:pPr>
            <a:r>
              <a:rPr lang="en-US" sz="4500" b="1" dirty="0">
                <a:solidFill>
                  <a:srgbClr val="E07A5F"/>
                </a:solidFill>
                <a:latin typeface="MiSans" pitchFamily="34" charset="0"/>
                <a:ea typeface="MiSans" pitchFamily="34" charset="-122"/>
                <a:cs typeface="MiSans" pitchFamily="34" charset="-120"/>
              </a:rPr>
              <a:t>a la infraestructura digital global</a:t>
            </a:r>
            <a:endParaRPr lang="en-US" sz="1600" dirty="0"/>
          </a:p>
        </p:txBody>
      </p:sp>
      <p:sp>
        <p:nvSpPr>
          <p:cNvPr id="7" name="Text 4"/>
          <p:cNvSpPr/>
          <p:nvPr/>
        </p:nvSpPr>
        <p:spPr>
          <a:xfrm>
            <a:off x="1771491" y="2538413"/>
            <a:ext cx="8648700" cy="1114425"/>
          </a:xfrm>
          <a:prstGeom prst="rect">
            <a:avLst/>
          </a:prstGeom>
          <a:noFill/>
          <a:ln/>
        </p:spPr>
        <p:txBody>
          <a:bodyPr wrap="square" lIns="0" tIns="0" rIns="0" bIns="0" rtlCol="0" anchor="ctr"/>
          <a:lstStyle/>
          <a:p>
            <a:pPr algn="ctr">
              <a:lnSpc>
                <a:spcPct val="140000"/>
              </a:lnSpc>
            </a:pPr>
            <a:r>
              <a:rPr lang="en-US" sz="1800" dirty="0">
                <a:solidFill>
                  <a:srgbClr val="8D99AE"/>
                </a:solidFill>
                <a:latin typeface="MiSans" pitchFamily="34" charset="0"/>
                <a:ea typeface="MiSans" pitchFamily="34" charset="-122"/>
                <a:cs typeface="MiSans" pitchFamily="34" charset="-120"/>
              </a:rPr>
              <a:t>Linux representa el poder de la colaboración abierta y la filosofía del software libre. Una historia de 50 años que demuestra que cuando la comunidad trabaja junta, puede cambiar el mundo.</a:t>
            </a:r>
            <a:endParaRPr lang="en-US" sz="1600" dirty="0"/>
          </a:p>
        </p:txBody>
      </p:sp>
      <p:sp>
        <p:nvSpPr>
          <p:cNvPr id="8" name="Shape 5"/>
          <p:cNvSpPr/>
          <p:nvPr/>
        </p:nvSpPr>
        <p:spPr>
          <a:xfrm>
            <a:off x="1223010" y="4342447"/>
            <a:ext cx="2255520" cy="1722120"/>
          </a:xfrm>
          <a:custGeom>
            <a:avLst/>
            <a:gdLst/>
            <a:ahLst/>
            <a:cxnLst/>
            <a:rect l="l" t="t" r="r" b="b"/>
            <a:pathLst>
              <a:path w="2255520" h="1722120">
                <a:moveTo>
                  <a:pt x="76204" y="0"/>
                </a:moveTo>
                <a:lnTo>
                  <a:pt x="2179316" y="0"/>
                </a:lnTo>
                <a:cubicBezTo>
                  <a:pt x="2221402" y="0"/>
                  <a:pt x="2255520" y="34118"/>
                  <a:pt x="2255520" y="76204"/>
                </a:cubicBezTo>
                <a:lnTo>
                  <a:pt x="2255520" y="1645916"/>
                </a:lnTo>
                <a:cubicBezTo>
                  <a:pt x="2255520" y="1688002"/>
                  <a:pt x="2221402" y="1722120"/>
                  <a:pt x="2179316" y="1722120"/>
                </a:cubicBezTo>
                <a:lnTo>
                  <a:pt x="76204" y="1722120"/>
                </a:lnTo>
                <a:cubicBezTo>
                  <a:pt x="34118" y="1722120"/>
                  <a:pt x="0" y="1688002"/>
                  <a:pt x="0" y="1645916"/>
                </a:cubicBezTo>
                <a:lnTo>
                  <a:pt x="0" y="76204"/>
                </a:lnTo>
                <a:cubicBezTo>
                  <a:pt x="0" y="34146"/>
                  <a:pt x="34146" y="0"/>
                  <a:pt x="76204" y="0"/>
                </a:cubicBezTo>
                <a:close/>
              </a:path>
            </a:pathLst>
          </a:custGeom>
          <a:solidFill>
            <a:srgbClr val="4A5C6A">
              <a:alpha val="30196"/>
            </a:srgbClr>
          </a:solidFill>
          <a:ln w="10160">
            <a:solidFill>
              <a:srgbClr val="4A5C6A">
                <a:alpha val="50196"/>
              </a:srgbClr>
            </a:solidFill>
            <a:prstDash val="solid"/>
          </a:ln>
        </p:spPr>
      </p:sp>
      <p:sp>
        <p:nvSpPr>
          <p:cNvPr id="9" name="Shape 6"/>
          <p:cNvSpPr/>
          <p:nvPr/>
        </p:nvSpPr>
        <p:spPr>
          <a:xfrm>
            <a:off x="2159794" y="4574856"/>
            <a:ext cx="385763" cy="342900"/>
          </a:xfrm>
          <a:custGeom>
            <a:avLst/>
            <a:gdLst/>
            <a:ahLst/>
            <a:cxnLst/>
            <a:rect l="l" t="t" r="r" b="b"/>
            <a:pathLst>
              <a:path w="385763" h="342900">
                <a:moveTo>
                  <a:pt x="241637" y="804"/>
                </a:moveTo>
                <a:cubicBezTo>
                  <a:pt x="230252" y="-2478"/>
                  <a:pt x="218398" y="4152"/>
                  <a:pt x="215116" y="15538"/>
                </a:cubicBezTo>
                <a:lnTo>
                  <a:pt x="129391" y="315575"/>
                </a:lnTo>
                <a:cubicBezTo>
                  <a:pt x="126110" y="326961"/>
                  <a:pt x="132740" y="338815"/>
                  <a:pt x="144125" y="342096"/>
                </a:cubicBezTo>
                <a:cubicBezTo>
                  <a:pt x="155511" y="345378"/>
                  <a:pt x="167365" y="338748"/>
                  <a:pt x="170646" y="327362"/>
                </a:cubicBezTo>
                <a:lnTo>
                  <a:pt x="256371" y="27325"/>
                </a:lnTo>
                <a:cubicBezTo>
                  <a:pt x="259653" y="15939"/>
                  <a:pt x="253023" y="4085"/>
                  <a:pt x="241637" y="804"/>
                </a:cubicBezTo>
                <a:close/>
                <a:moveTo>
                  <a:pt x="284902" y="91953"/>
                </a:moveTo>
                <a:cubicBezTo>
                  <a:pt x="276530" y="100325"/>
                  <a:pt x="276530" y="113920"/>
                  <a:pt x="284902" y="122292"/>
                </a:cubicBezTo>
                <a:lnTo>
                  <a:pt x="334060" y="171450"/>
                </a:lnTo>
                <a:lnTo>
                  <a:pt x="284902" y="220608"/>
                </a:lnTo>
                <a:cubicBezTo>
                  <a:pt x="276530" y="228980"/>
                  <a:pt x="276530" y="242575"/>
                  <a:pt x="284902" y="250947"/>
                </a:cubicBezTo>
                <a:cubicBezTo>
                  <a:pt x="293273" y="259318"/>
                  <a:pt x="306869" y="259318"/>
                  <a:pt x="315240" y="250947"/>
                </a:cubicBezTo>
                <a:lnTo>
                  <a:pt x="379534" y="186653"/>
                </a:lnTo>
                <a:cubicBezTo>
                  <a:pt x="387906" y="178281"/>
                  <a:pt x="387906" y="164686"/>
                  <a:pt x="379534" y="156314"/>
                </a:cubicBezTo>
                <a:lnTo>
                  <a:pt x="315240" y="92020"/>
                </a:lnTo>
                <a:cubicBezTo>
                  <a:pt x="306869" y="83649"/>
                  <a:pt x="293273" y="83649"/>
                  <a:pt x="284902" y="92020"/>
                </a:cubicBezTo>
                <a:close/>
                <a:moveTo>
                  <a:pt x="100928" y="91953"/>
                </a:moveTo>
                <a:cubicBezTo>
                  <a:pt x="92556" y="83582"/>
                  <a:pt x="78961" y="83582"/>
                  <a:pt x="70589" y="91953"/>
                </a:cubicBezTo>
                <a:lnTo>
                  <a:pt x="6295" y="156247"/>
                </a:lnTo>
                <a:cubicBezTo>
                  <a:pt x="-2076" y="164619"/>
                  <a:pt x="-2076" y="178214"/>
                  <a:pt x="6295" y="186586"/>
                </a:cubicBezTo>
                <a:lnTo>
                  <a:pt x="70589" y="250880"/>
                </a:lnTo>
                <a:cubicBezTo>
                  <a:pt x="78961" y="259251"/>
                  <a:pt x="92556" y="259251"/>
                  <a:pt x="100928" y="250880"/>
                </a:cubicBezTo>
                <a:cubicBezTo>
                  <a:pt x="109299" y="242508"/>
                  <a:pt x="109299" y="228913"/>
                  <a:pt x="100928" y="220541"/>
                </a:cubicBezTo>
                <a:lnTo>
                  <a:pt x="51770" y="171450"/>
                </a:lnTo>
                <a:lnTo>
                  <a:pt x="100861" y="122292"/>
                </a:lnTo>
                <a:cubicBezTo>
                  <a:pt x="109232" y="113920"/>
                  <a:pt x="109232" y="100325"/>
                  <a:pt x="100861" y="91953"/>
                </a:cubicBezTo>
                <a:close/>
              </a:path>
            </a:pathLst>
          </a:custGeom>
          <a:solidFill>
            <a:srgbClr val="E07A5F"/>
          </a:solidFill>
          <a:ln/>
        </p:spPr>
      </p:sp>
      <p:sp>
        <p:nvSpPr>
          <p:cNvPr id="10" name="Text 7"/>
          <p:cNvSpPr/>
          <p:nvPr/>
        </p:nvSpPr>
        <p:spPr>
          <a:xfrm>
            <a:off x="1407795" y="5032056"/>
            <a:ext cx="1885950" cy="266700"/>
          </a:xfrm>
          <a:prstGeom prst="rect">
            <a:avLst/>
          </a:prstGeom>
          <a:noFill/>
          <a:ln/>
        </p:spPr>
        <p:txBody>
          <a:bodyPr wrap="square" lIns="0" tIns="0" rIns="0" bIns="0" rtlCol="0" anchor="ctr"/>
          <a:lstStyle/>
          <a:p>
            <a:pPr algn="ctr">
              <a:lnSpc>
                <a:spcPct val="120000"/>
              </a:lnSpc>
            </a:pPr>
            <a:r>
              <a:rPr lang="en-US" sz="1500" b="1" dirty="0">
                <a:solidFill>
                  <a:srgbClr val="EDF2F4"/>
                </a:solidFill>
                <a:latin typeface="MiSans" pitchFamily="34" charset="0"/>
                <a:ea typeface="MiSans" pitchFamily="34" charset="-122"/>
                <a:cs typeface="MiSans" pitchFamily="34" charset="-120"/>
              </a:rPr>
              <a:t>Código Abierto</a:t>
            </a:r>
            <a:endParaRPr lang="en-US" sz="1600" dirty="0"/>
          </a:p>
        </p:txBody>
      </p:sp>
      <p:sp>
        <p:nvSpPr>
          <p:cNvPr id="11" name="Text 8"/>
          <p:cNvSpPr/>
          <p:nvPr/>
        </p:nvSpPr>
        <p:spPr>
          <a:xfrm>
            <a:off x="1417320" y="5374956"/>
            <a:ext cx="1866900" cy="457200"/>
          </a:xfrm>
          <a:prstGeom prst="rect">
            <a:avLst/>
          </a:prstGeom>
          <a:noFill/>
          <a:ln/>
        </p:spPr>
        <p:txBody>
          <a:bodyPr wrap="square" lIns="0" tIns="0" rIns="0" bIns="0" rtlCol="0" anchor="ctr"/>
          <a:lstStyle/>
          <a:p>
            <a:pPr algn="ctr">
              <a:lnSpc>
                <a:spcPct val="130000"/>
              </a:lnSpc>
            </a:pPr>
            <a:r>
              <a:rPr lang="en-US" sz="1200" dirty="0">
                <a:solidFill>
                  <a:srgbClr val="8D99AE"/>
                </a:solidFill>
                <a:latin typeface="MiSans" pitchFamily="34" charset="0"/>
                <a:ea typeface="MiSans" pitchFamily="34" charset="-122"/>
                <a:cs typeface="MiSans" pitchFamily="34" charset="-120"/>
              </a:rPr>
              <a:t>Transparencia y colaboración global</a:t>
            </a:r>
            <a:endParaRPr lang="en-US" sz="1600" dirty="0"/>
          </a:p>
        </p:txBody>
      </p:sp>
      <p:sp>
        <p:nvSpPr>
          <p:cNvPr id="12" name="Shape 9"/>
          <p:cNvSpPr/>
          <p:nvPr/>
        </p:nvSpPr>
        <p:spPr>
          <a:xfrm>
            <a:off x="3718560" y="4342447"/>
            <a:ext cx="2255520" cy="1722120"/>
          </a:xfrm>
          <a:custGeom>
            <a:avLst/>
            <a:gdLst/>
            <a:ahLst/>
            <a:cxnLst/>
            <a:rect l="l" t="t" r="r" b="b"/>
            <a:pathLst>
              <a:path w="2255520" h="1722120">
                <a:moveTo>
                  <a:pt x="76204" y="0"/>
                </a:moveTo>
                <a:lnTo>
                  <a:pt x="2179316" y="0"/>
                </a:lnTo>
                <a:cubicBezTo>
                  <a:pt x="2221402" y="0"/>
                  <a:pt x="2255520" y="34118"/>
                  <a:pt x="2255520" y="76204"/>
                </a:cubicBezTo>
                <a:lnTo>
                  <a:pt x="2255520" y="1645916"/>
                </a:lnTo>
                <a:cubicBezTo>
                  <a:pt x="2255520" y="1688002"/>
                  <a:pt x="2221402" y="1722120"/>
                  <a:pt x="2179316" y="1722120"/>
                </a:cubicBezTo>
                <a:lnTo>
                  <a:pt x="76204" y="1722120"/>
                </a:lnTo>
                <a:cubicBezTo>
                  <a:pt x="34118" y="1722120"/>
                  <a:pt x="0" y="1688002"/>
                  <a:pt x="0" y="1645916"/>
                </a:cubicBezTo>
                <a:lnTo>
                  <a:pt x="0" y="76204"/>
                </a:lnTo>
                <a:cubicBezTo>
                  <a:pt x="0" y="34146"/>
                  <a:pt x="34146" y="0"/>
                  <a:pt x="76204" y="0"/>
                </a:cubicBezTo>
                <a:close/>
              </a:path>
            </a:pathLst>
          </a:custGeom>
          <a:solidFill>
            <a:srgbClr val="4A5C6A">
              <a:alpha val="30196"/>
            </a:srgbClr>
          </a:solidFill>
          <a:ln w="10160">
            <a:solidFill>
              <a:srgbClr val="4A5C6A">
                <a:alpha val="50196"/>
              </a:srgbClr>
            </a:solidFill>
            <a:prstDash val="solid"/>
          </a:ln>
        </p:spPr>
      </p:sp>
      <p:sp>
        <p:nvSpPr>
          <p:cNvPr id="13" name="Shape 10"/>
          <p:cNvSpPr/>
          <p:nvPr/>
        </p:nvSpPr>
        <p:spPr>
          <a:xfrm>
            <a:off x="4633913" y="4574856"/>
            <a:ext cx="428625" cy="342900"/>
          </a:xfrm>
          <a:custGeom>
            <a:avLst/>
            <a:gdLst/>
            <a:ahLst/>
            <a:cxnLst/>
            <a:rect l="l" t="t" r="r" b="b"/>
            <a:pathLst>
              <a:path w="428625" h="342900">
                <a:moveTo>
                  <a:pt x="214313" y="10716"/>
                </a:moveTo>
                <a:cubicBezTo>
                  <a:pt x="252754" y="10716"/>
                  <a:pt x="283964" y="41925"/>
                  <a:pt x="283964" y="80367"/>
                </a:cubicBezTo>
                <a:cubicBezTo>
                  <a:pt x="283964" y="118809"/>
                  <a:pt x="252754" y="150019"/>
                  <a:pt x="214313" y="150019"/>
                </a:cubicBezTo>
                <a:cubicBezTo>
                  <a:pt x="175871" y="150019"/>
                  <a:pt x="144661" y="118809"/>
                  <a:pt x="144661" y="80367"/>
                </a:cubicBezTo>
                <a:cubicBezTo>
                  <a:pt x="144661" y="41925"/>
                  <a:pt x="175871" y="10716"/>
                  <a:pt x="214313" y="10716"/>
                </a:cubicBezTo>
                <a:close/>
                <a:moveTo>
                  <a:pt x="64294" y="58936"/>
                </a:moveTo>
                <a:cubicBezTo>
                  <a:pt x="90907" y="58936"/>
                  <a:pt x="112514" y="80543"/>
                  <a:pt x="112514" y="107156"/>
                </a:cubicBezTo>
                <a:cubicBezTo>
                  <a:pt x="112514" y="133770"/>
                  <a:pt x="90907" y="155377"/>
                  <a:pt x="64294" y="155377"/>
                </a:cubicBezTo>
                <a:cubicBezTo>
                  <a:pt x="37680" y="155377"/>
                  <a:pt x="16073" y="133770"/>
                  <a:pt x="16073" y="107156"/>
                </a:cubicBezTo>
                <a:cubicBezTo>
                  <a:pt x="16073" y="80543"/>
                  <a:pt x="37680" y="58936"/>
                  <a:pt x="64294" y="58936"/>
                </a:cubicBezTo>
                <a:close/>
                <a:moveTo>
                  <a:pt x="0" y="278606"/>
                </a:moveTo>
                <a:cubicBezTo>
                  <a:pt x="0" y="231257"/>
                  <a:pt x="38375" y="192881"/>
                  <a:pt x="85725" y="192881"/>
                </a:cubicBezTo>
                <a:cubicBezTo>
                  <a:pt x="94298" y="192881"/>
                  <a:pt x="102602" y="194154"/>
                  <a:pt x="110438" y="196498"/>
                </a:cubicBezTo>
                <a:cubicBezTo>
                  <a:pt x="88404" y="221144"/>
                  <a:pt x="75009" y="253692"/>
                  <a:pt x="75009" y="289322"/>
                </a:cubicBezTo>
                <a:lnTo>
                  <a:pt x="75009" y="300038"/>
                </a:lnTo>
                <a:cubicBezTo>
                  <a:pt x="75009" y="307672"/>
                  <a:pt x="76617" y="314905"/>
                  <a:pt x="79497" y="321469"/>
                </a:cubicBezTo>
                <a:lnTo>
                  <a:pt x="21431" y="321469"/>
                </a:lnTo>
                <a:cubicBezTo>
                  <a:pt x="9577" y="321469"/>
                  <a:pt x="0" y="311892"/>
                  <a:pt x="0" y="300038"/>
                </a:cubicBezTo>
                <a:lnTo>
                  <a:pt x="0" y="278606"/>
                </a:lnTo>
                <a:close/>
                <a:moveTo>
                  <a:pt x="349128" y="321469"/>
                </a:moveTo>
                <a:cubicBezTo>
                  <a:pt x="352008" y="314905"/>
                  <a:pt x="353616" y="307672"/>
                  <a:pt x="353616" y="300038"/>
                </a:cubicBezTo>
                <a:lnTo>
                  <a:pt x="353616" y="289322"/>
                </a:lnTo>
                <a:cubicBezTo>
                  <a:pt x="353616" y="253692"/>
                  <a:pt x="340221" y="221144"/>
                  <a:pt x="318187" y="196498"/>
                </a:cubicBezTo>
                <a:cubicBezTo>
                  <a:pt x="326023" y="194154"/>
                  <a:pt x="334328" y="192881"/>
                  <a:pt x="342900" y="192881"/>
                </a:cubicBezTo>
                <a:cubicBezTo>
                  <a:pt x="390250" y="192881"/>
                  <a:pt x="428625" y="231257"/>
                  <a:pt x="428625" y="278606"/>
                </a:cubicBezTo>
                <a:lnTo>
                  <a:pt x="428625" y="300038"/>
                </a:lnTo>
                <a:cubicBezTo>
                  <a:pt x="428625" y="311892"/>
                  <a:pt x="419048" y="321469"/>
                  <a:pt x="407194" y="321469"/>
                </a:cubicBezTo>
                <a:lnTo>
                  <a:pt x="349128" y="321469"/>
                </a:lnTo>
                <a:close/>
                <a:moveTo>
                  <a:pt x="316111" y="107156"/>
                </a:moveTo>
                <a:cubicBezTo>
                  <a:pt x="316111" y="80543"/>
                  <a:pt x="337718" y="58936"/>
                  <a:pt x="364331" y="58936"/>
                </a:cubicBezTo>
                <a:cubicBezTo>
                  <a:pt x="390945" y="58936"/>
                  <a:pt x="412552" y="80543"/>
                  <a:pt x="412552" y="107156"/>
                </a:cubicBezTo>
                <a:cubicBezTo>
                  <a:pt x="412552" y="133770"/>
                  <a:pt x="390945" y="155377"/>
                  <a:pt x="364331" y="155377"/>
                </a:cubicBezTo>
                <a:cubicBezTo>
                  <a:pt x="337718" y="155377"/>
                  <a:pt x="316111" y="133770"/>
                  <a:pt x="316111" y="107156"/>
                </a:cubicBezTo>
                <a:close/>
                <a:moveTo>
                  <a:pt x="107156" y="289322"/>
                </a:moveTo>
                <a:cubicBezTo>
                  <a:pt x="107156" y="230118"/>
                  <a:pt x="155109" y="182166"/>
                  <a:pt x="214313" y="182166"/>
                </a:cubicBezTo>
                <a:cubicBezTo>
                  <a:pt x="273516" y="182166"/>
                  <a:pt x="321469" y="230118"/>
                  <a:pt x="321469" y="289322"/>
                </a:cubicBezTo>
                <a:lnTo>
                  <a:pt x="321469" y="300038"/>
                </a:lnTo>
                <a:cubicBezTo>
                  <a:pt x="321469" y="311892"/>
                  <a:pt x="311892" y="321469"/>
                  <a:pt x="300038" y="321469"/>
                </a:cubicBezTo>
                <a:lnTo>
                  <a:pt x="128588" y="321469"/>
                </a:lnTo>
                <a:cubicBezTo>
                  <a:pt x="116733" y="321469"/>
                  <a:pt x="107156" y="311892"/>
                  <a:pt x="107156" y="300038"/>
                </a:cubicBezTo>
                <a:lnTo>
                  <a:pt x="107156" y="289322"/>
                </a:lnTo>
                <a:close/>
              </a:path>
            </a:pathLst>
          </a:custGeom>
          <a:solidFill>
            <a:srgbClr val="E07A5F"/>
          </a:solidFill>
          <a:ln/>
        </p:spPr>
      </p:sp>
      <p:sp>
        <p:nvSpPr>
          <p:cNvPr id="14" name="Text 11"/>
          <p:cNvSpPr/>
          <p:nvPr/>
        </p:nvSpPr>
        <p:spPr>
          <a:xfrm>
            <a:off x="3903345" y="5032056"/>
            <a:ext cx="1885950" cy="266700"/>
          </a:xfrm>
          <a:prstGeom prst="rect">
            <a:avLst/>
          </a:prstGeom>
          <a:noFill/>
          <a:ln/>
        </p:spPr>
        <p:txBody>
          <a:bodyPr wrap="square" lIns="0" tIns="0" rIns="0" bIns="0" rtlCol="0" anchor="ctr"/>
          <a:lstStyle/>
          <a:p>
            <a:pPr algn="ctr">
              <a:lnSpc>
                <a:spcPct val="120000"/>
              </a:lnSpc>
            </a:pPr>
            <a:r>
              <a:rPr lang="en-US" sz="1500" b="1" dirty="0">
                <a:solidFill>
                  <a:srgbClr val="EDF2F4"/>
                </a:solidFill>
                <a:latin typeface="MiSans" pitchFamily="34" charset="0"/>
                <a:ea typeface="MiSans" pitchFamily="34" charset="-122"/>
                <a:cs typeface="MiSans" pitchFamily="34" charset="-120"/>
              </a:rPr>
              <a:t>Comunidad</a:t>
            </a:r>
            <a:endParaRPr lang="en-US" sz="1600" dirty="0"/>
          </a:p>
        </p:txBody>
      </p:sp>
      <p:sp>
        <p:nvSpPr>
          <p:cNvPr id="15" name="Text 12"/>
          <p:cNvSpPr/>
          <p:nvPr/>
        </p:nvSpPr>
        <p:spPr>
          <a:xfrm>
            <a:off x="3912870" y="5374956"/>
            <a:ext cx="1866900" cy="457200"/>
          </a:xfrm>
          <a:prstGeom prst="rect">
            <a:avLst/>
          </a:prstGeom>
          <a:noFill/>
          <a:ln/>
        </p:spPr>
        <p:txBody>
          <a:bodyPr wrap="square" lIns="0" tIns="0" rIns="0" bIns="0" rtlCol="0" anchor="ctr"/>
          <a:lstStyle/>
          <a:p>
            <a:pPr algn="ctr">
              <a:lnSpc>
                <a:spcPct val="130000"/>
              </a:lnSpc>
            </a:pPr>
            <a:r>
              <a:rPr lang="en-US" sz="1200" dirty="0">
                <a:solidFill>
                  <a:srgbClr val="8D99AE"/>
                </a:solidFill>
                <a:latin typeface="MiSans" pitchFamily="34" charset="0"/>
                <a:ea typeface="MiSans" pitchFamily="34" charset="-122"/>
                <a:cs typeface="MiSans" pitchFamily="34" charset="-120"/>
              </a:rPr>
              <a:t>Miles de contribuyentes mundiales</a:t>
            </a:r>
            <a:endParaRPr lang="en-US" sz="1600" dirty="0"/>
          </a:p>
        </p:txBody>
      </p:sp>
      <p:sp>
        <p:nvSpPr>
          <p:cNvPr id="16" name="Shape 13"/>
          <p:cNvSpPr/>
          <p:nvPr/>
        </p:nvSpPr>
        <p:spPr>
          <a:xfrm>
            <a:off x="6214110" y="4342447"/>
            <a:ext cx="2255520" cy="1722120"/>
          </a:xfrm>
          <a:custGeom>
            <a:avLst/>
            <a:gdLst/>
            <a:ahLst/>
            <a:cxnLst/>
            <a:rect l="l" t="t" r="r" b="b"/>
            <a:pathLst>
              <a:path w="2255520" h="1722120">
                <a:moveTo>
                  <a:pt x="76204" y="0"/>
                </a:moveTo>
                <a:lnTo>
                  <a:pt x="2179316" y="0"/>
                </a:lnTo>
                <a:cubicBezTo>
                  <a:pt x="2221402" y="0"/>
                  <a:pt x="2255520" y="34118"/>
                  <a:pt x="2255520" y="76204"/>
                </a:cubicBezTo>
                <a:lnTo>
                  <a:pt x="2255520" y="1645916"/>
                </a:lnTo>
                <a:cubicBezTo>
                  <a:pt x="2255520" y="1688002"/>
                  <a:pt x="2221402" y="1722120"/>
                  <a:pt x="2179316" y="1722120"/>
                </a:cubicBezTo>
                <a:lnTo>
                  <a:pt x="76204" y="1722120"/>
                </a:lnTo>
                <a:cubicBezTo>
                  <a:pt x="34118" y="1722120"/>
                  <a:pt x="0" y="1688002"/>
                  <a:pt x="0" y="1645916"/>
                </a:cubicBezTo>
                <a:lnTo>
                  <a:pt x="0" y="76204"/>
                </a:lnTo>
                <a:cubicBezTo>
                  <a:pt x="0" y="34146"/>
                  <a:pt x="34146" y="0"/>
                  <a:pt x="76204" y="0"/>
                </a:cubicBezTo>
                <a:close/>
              </a:path>
            </a:pathLst>
          </a:custGeom>
          <a:solidFill>
            <a:srgbClr val="4A5C6A">
              <a:alpha val="30196"/>
            </a:srgbClr>
          </a:solidFill>
          <a:ln w="10160">
            <a:solidFill>
              <a:srgbClr val="4A5C6A">
                <a:alpha val="50196"/>
              </a:srgbClr>
            </a:solidFill>
            <a:prstDash val="solid"/>
          </a:ln>
        </p:spPr>
      </p:sp>
      <p:sp>
        <p:nvSpPr>
          <p:cNvPr id="17" name="Shape 14"/>
          <p:cNvSpPr/>
          <p:nvPr/>
        </p:nvSpPr>
        <p:spPr>
          <a:xfrm>
            <a:off x="7150894" y="4574856"/>
            <a:ext cx="385763" cy="342900"/>
          </a:xfrm>
          <a:custGeom>
            <a:avLst/>
            <a:gdLst/>
            <a:ahLst/>
            <a:cxnLst/>
            <a:rect l="l" t="t" r="r" b="b"/>
            <a:pathLst>
              <a:path w="385763" h="342900">
                <a:moveTo>
                  <a:pt x="32147" y="131132"/>
                </a:moveTo>
                <a:lnTo>
                  <a:pt x="172254" y="188796"/>
                </a:lnTo>
                <a:cubicBezTo>
                  <a:pt x="178817" y="191475"/>
                  <a:pt x="185782" y="192881"/>
                  <a:pt x="192881" y="192881"/>
                </a:cubicBezTo>
                <a:cubicBezTo>
                  <a:pt x="199980" y="192881"/>
                  <a:pt x="206946" y="191475"/>
                  <a:pt x="213509" y="188796"/>
                </a:cubicBezTo>
                <a:lnTo>
                  <a:pt x="375851" y="121957"/>
                </a:lnTo>
                <a:cubicBezTo>
                  <a:pt x="381878" y="119479"/>
                  <a:pt x="385763" y="113653"/>
                  <a:pt x="385763" y="107156"/>
                </a:cubicBezTo>
                <a:cubicBezTo>
                  <a:pt x="385763" y="100660"/>
                  <a:pt x="381878" y="94833"/>
                  <a:pt x="375851" y="92355"/>
                </a:cubicBezTo>
                <a:lnTo>
                  <a:pt x="213509" y="25517"/>
                </a:lnTo>
                <a:cubicBezTo>
                  <a:pt x="206946" y="22838"/>
                  <a:pt x="199980" y="21431"/>
                  <a:pt x="192881" y="21431"/>
                </a:cubicBezTo>
                <a:cubicBezTo>
                  <a:pt x="185782" y="21431"/>
                  <a:pt x="178817" y="22838"/>
                  <a:pt x="172254" y="25517"/>
                </a:cubicBezTo>
                <a:lnTo>
                  <a:pt x="9912" y="92355"/>
                </a:lnTo>
                <a:cubicBezTo>
                  <a:pt x="3884" y="94833"/>
                  <a:pt x="0" y="100660"/>
                  <a:pt x="0" y="107156"/>
                </a:cubicBezTo>
                <a:lnTo>
                  <a:pt x="0" y="305395"/>
                </a:lnTo>
                <a:cubicBezTo>
                  <a:pt x="0" y="314303"/>
                  <a:pt x="7166" y="321469"/>
                  <a:pt x="16073" y="321469"/>
                </a:cubicBezTo>
                <a:cubicBezTo>
                  <a:pt x="24981" y="321469"/>
                  <a:pt x="32147" y="314303"/>
                  <a:pt x="32147" y="305395"/>
                </a:cubicBezTo>
                <a:lnTo>
                  <a:pt x="32147" y="131132"/>
                </a:lnTo>
                <a:close/>
                <a:moveTo>
                  <a:pt x="64294" y="179152"/>
                </a:moveTo>
                <a:lnTo>
                  <a:pt x="64294" y="257175"/>
                </a:lnTo>
                <a:cubicBezTo>
                  <a:pt x="64294" y="292671"/>
                  <a:pt x="121890" y="321469"/>
                  <a:pt x="192881" y="321469"/>
                </a:cubicBezTo>
                <a:cubicBezTo>
                  <a:pt x="263872" y="321469"/>
                  <a:pt x="321469" y="292671"/>
                  <a:pt x="321469" y="257175"/>
                </a:cubicBezTo>
                <a:lnTo>
                  <a:pt x="321469" y="179085"/>
                </a:lnTo>
                <a:lnTo>
                  <a:pt x="225765" y="218532"/>
                </a:lnTo>
                <a:cubicBezTo>
                  <a:pt x="215317" y="222818"/>
                  <a:pt x="204200" y="225028"/>
                  <a:pt x="192881" y="225028"/>
                </a:cubicBezTo>
                <a:cubicBezTo>
                  <a:pt x="181563" y="225028"/>
                  <a:pt x="170445" y="222818"/>
                  <a:pt x="159998" y="218532"/>
                </a:cubicBezTo>
                <a:lnTo>
                  <a:pt x="64294" y="179085"/>
                </a:lnTo>
                <a:close/>
              </a:path>
            </a:pathLst>
          </a:custGeom>
          <a:solidFill>
            <a:srgbClr val="E07A5F"/>
          </a:solidFill>
          <a:ln/>
        </p:spPr>
      </p:sp>
      <p:sp>
        <p:nvSpPr>
          <p:cNvPr id="18" name="Text 15"/>
          <p:cNvSpPr/>
          <p:nvPr/>
        </p:nvSpPr>
        <p:spPr>
          <a:xfrm>
            <a:off x="6398895" y="5032056"/>
            <a:ext cx="1885950" cy="266700"/>
          </a:xfrm>
          <a:prstGeom prst="rect">
            <a:avLst/>
          </a:prstGeom>
          <a:noFill/>
          <a:ln/>
        </p:spPr>
        <p:txBody>
          <a:bodyPr wrap="square" lIns="0" tIns="0" rIns="0" bIns="0" rtlCol="0" anchor="ctr"/>
          <a:lstStyle/>
          <a:p>
            <a:pPr algn="ctr">
              <a:lnSpc>
                <a:spcPct val="120000"/>
              </a:lnSpc>
            </a:pPr>
            <a:r>
              <a:rPr lang="en-US" sz="1500" b="1" dirty="0">
                <a:solidFill>
                  <a:srgbClr val="EDF2F4"/>
                </a:solidFill>
                <a:latin typeface="MiSans" pitchFamily="34" charset="0"/>
                <a:ea typeface="MiSans" pitchFamily="34" charset="-122"/>
                <a:cs typeface="MiSans" pitchFamily="34" charset="-120"/>
              </a:rPr>
              <a:t>Educación</a:t>
            </a:r>
            <a:endParaRPr lang="en-US" sz="1600" dirty="0"/>
          </a:p>
        </p:txBody>
      </p:sp>
      <p:sp>
        <p:nvSpPr>
          <p:cNvPr id="19" name="Text 16"/>
          <p:cNvSpPr/>
          <p:nvPr/>
        </p:nvSpPr>
        <p:spPr>
          <a:xfrm>
            <a:off x="6408420" y="5374956"/>
            <a:ext cx="1866900" cy="457200"/>
          </a:xfrm>
          <a:prstGeom prst="rect">
            <a:avLst/>
          </a:prstGeom>
          <a:noFill/>
          <a:ln/>
        </p:spPr>
        <p:txBody>
          <a:bodyPr wrap="square" lIns="0" tIns="0" rIns="0" bIns="0" rtlCol="0" anchor="ctr"/>
          <a:lstStyle/>
          <a:p>
            <a:pPr algn="ctr">
              <a:lnSpc>
                <a:spcPct val="130000"/>
              </a:lnSpc>
            </a:pPr>
            <a:r>
              <a:rPr lang="en-US" sz="1200" dirty="0">
                <a:solidFill>
                  <a:srgbClr val="8D99AE"/>
                </a:solidFill>
                <a:latin typeface="MiSans" pitchFamily="34" charset="0"/>
                <a:ea typeface="MiSans" pitchFamily="34" charset="-122"/>
                <a:cs typeface="MiSans" pitchFamily="34" charset="-120"/>
              </a:rPr>
              <a:t>Aprendizaje y experimentación libre</a:t>
            </a:r>
            <a:endParaRPr lang="en-US" sz="1600" dirty="0"/>
          </a:p>
        </p:txBody>
      </p:sp>
      <p:sp>
        <p:nvSpPr>
          <p:cNvPr id="20" name="Shape 17"/>
          <p:cNvSpPr/>
          <p:nvPr/>
        </p:nvSpPr>
        <p:spPr>
          <a:xfrm>
            <a:off x="8709660" y="4342447"/>
            <a:ext cx="2255520" cy="1722120"/>
          </a:xfrm>
          <a:custGeom>
            <a:avLst/>
            <a:gdLst/>
            <a:ahLst/>
            <a:cxnLst/>
            <a:rect l="l" t="t" r="r" b="b"/>
            <a:pathLst>
              <a:path w="2255520" h="1722120">
                <a:moveTo>
                  <a:pt x="76204" y="0"/>
                </a:moveTo>
                <a:lnTo>
                  <a:pt x="2179316" y="0"/>
                </a:lnTo>
                <a:cubicBezTo>
                  <a:pt x="2221402" y="0"/>
                  <a:pt x="2255520" y="34118"/>
                  <a:pt x="2255520" y="76204"/>
                </a:cubicBezTo>
                <a:lnTo>
                  <a:pt x="2255520" y="1645916"/>
                </a:lnTo>
                <a:cubicBezTo>
                  <a:pt x="2255520" y="1688002"/>
                  <a:pt x="2221402" y="1722120"/>
                  <a:pt x="2179316" y="1722120"/>
                </a:cubicBezTo>
                <a:lnTo>
                  <a:pt x="76204" y="1722120"/>
                </a:lnTo>
                <a:cubicBezTo>
                  <a:pt x="34118" y="1722120"/>
                  <a:pt x="0" y="1688002"/>
                  <a:pt x="0" y="1645916"/>
                </a:cubicBezTo>
                <a:lnTo>
                  <a:pt x="0" y="76204"/>
                </a:lnTo>
                <a:cubicBezTo>
                  <a:pt x="0" y="34146"/>
                  <a:pt x="34146" y="0"/>
                  <a:pt x="76204" y="0"/>
                </a:cubicBezTo>
                <a:close/>
              </a:path>
            </a:pathLst>
          </a:custGeom>
          <a:solidFill>
            <a:srgbClr val="4A5C6A">
              <a:alpha val="30196"/>
            </a:srgbClr>
          </a:solidFill>
          <a:ln w="10160">
            <a:solidFill>
              <a:srgbClr val="4A5C6A">
                <a:alpha val="50196"/>
              </a:srgbClr>
            </a:solidFill>
            <a:prstDash val="solid"/>
          </a:ln>
        </p:spPr>
      </p:sp>
      <p:sp>
        <p:nvSpPr>
          <p:cNvPr id="21" name="Shape 18"/>
          <p:cNvSpPr/>
          <p:nvPr/>
        </p:nvSpPr>
        <p:spPr>
          <a:xfrm>
            <a:off x="9625013" y="4574856"/>
            <a:ext cx="428625" cy="342900"/>
          </a:xfrm>
          <a:custGeom>
            <a:avLst/>
            <a:gdLst/>
            <a:ahLst/>
            <a:cxnLst/>
            <a:rect l="l" t="t" r="r" b="b"/>
            <a:pathLst>
              <a:path w="428625" h="342900">
                <a:moveTo>
                  <a:pt x="0" y="171450"/>
                </a:moveTo>
                <a:cubicBezTo>
                  <a:pt x="0" y="112246"/>
                  <a:pt x="47952" y="64294"/>
                  <a:pt x="107156" y="64294"/>
                </a:cubicBezTo>
                <a:cubicBezTo>
                  <a:pt x="140910" y="64294"/>
                  <a:pt x="172656" y="80166"/>
                  <a:pt x="192881" y="107156"/>
                </a:cubicBezTo>
                <a:lnTo>
                  <a:pt x="214313" y="135754"/>
                </a:lnTo>
                <a:lnTo>
                  <a:pt x="235744" y="107156"/>
                </a:lnTo>
                <a:cubicBezTo>
                  <a:pt x="255969" y="80166"/>
                  <a:pt x="287715" y="64294"/>
                  <a:pt x="321469" y="64294"/>
                </a:cubicBezTo>
                <a:cubicBezTo>
                  <a:pt x="380673" y="64294"/>
                  <a:pt x="428625" y="112246"/>
                  <a:pt x="428625" y="171450"/>
                </a:cubicBezTo>
                <a:cubicBezTo>
                  <a:pt x="428625" y="230654"/>
                  <a:pt x="380673" y="278606"/>
                  <a:pt x="321469" y="278606"/>
                </a:cubicBezTo>
                <a:cubicBezTo>
                  <a:pt x="287715" y="278606"/>
                  <a:pt x="255969" y="262734"/>
                  <a:pt x="235744" y="235744"/>
                </a:cubicBezTo>
                <a:lnTo>
                  <a:pt x="214313" y="207146"/>
                </a:lnTo>
                <a:lnTo>
                  <a:pt x="192881" y="235744"/>
                </a:lnTo>
                <a:cubicBezTo>
                  <a:pt x="172656" y="262734"/>
                  <a:pt x="140910" y="278606"/>
                  <a:pt x="107156" y="278606"/>
                </a:cubicBezTo>
                <a:cubicBezTo>
                  <a:pt x="47952" y="278606"/>
                  <a:pt x="0" y="230654"/>
                  <a:pt x="0" y="171450"/>
                </a:cubicBezTo>
                <a:close/>
                <a:moveTo>
                  <a:pt x="187523" y="171450"/>
                </a:moveTo>
                <a:lnTo>
                  <a:pt x="158591" y="132874"/>
                </a:lnTo>
                <a:cubicBezTo>
                  <a:pt x="146469" y="116666"/>
                  <a:pt x="127382" y="107156"/>
                  <a:pt x="107156" y="107156"/>
                </a:cubicBezTo>
                <a:cubicBezTo>
                  <a:pt x="71661" y="107156"/>
                  <a:pt x="42863" y="135954"/>
                  <a:pt x="42863" y="171450"/>
                </a:cubicBezTo>
                <a:cubicBezTo>
                  <a:pt x="42863" y="206946"/>
                  <a:pt x="71661" y="235744"/>
                  <a:pt x="107156" y="235744"/>
                </a:cubicBezTo>
                <a:cubicBezTo>
                  <a:pt x="127382" y="235744"/>
                  <a:pt x="146469" y="226234"/>
                  <a:pt x="158591" y="210026"/>
                </a:cubicBezTo>
                <a:lnTo>
                  <a:pt x="187523" y="171450"/>
                </a:lnTo>
                <a:close/>
                <a:moveTo>
                  <a:pt x="241102" y="171450"/>
                </a:moveTo>
                <a:lnTo>
                  <a:pt x="270034" y="210026"/>
                </a:lnTo>
                <a:cubicBezTo>
                  <a:pt x="282156" y="226234"/>
                  <a:pt x="301243" y="235744"/>
                  <a:pt x="321469" y="235744"/>
                </a:cubicBezTo>
                <a:cubicBezTo>
                  <a:pt x="356964" y="235744"/>
                  <a:pt x="385763" y="206946"/>
                  <a:pt x="385763" y="171450"/>
                </a:cubicBezTo>
                <a:cubicBezTo>
                  <a:pt x="385763" y="135954"/>
                  <a:pt x="356964" y="107156"/>
                  <a:pt x="321469" y="107156"/>
                </a:cubicBezTo>
                <a:cubicBezTo>
                  <a:pt x="301243" y="107156"/>
                  <a:pt x="282156" y="116666"/>
                  <a:pt x="270034" y="132874"/>
                </a:cubicBezTo>
                <a:lnTo>
                  <a:pt x="241102" y="171450"/>
                </a:lnTo>
                <a:close/>
              </a:path>
            </a:pathLst>
          </a:custGeom>
          <a:solidFill>
            <a:srgbClr val="E07A5F"/>
          </a:solidFill>
          <a:ln/>
        </p:spPr>
      </p:sp>
      <p:sp>
        <p:nvSpPr>
          <p:cNvPr id="22" name="Text 19"/>
          <p:cNvSpPr/>
          <p:nvPr/>
        </p:nvSpPr>
        <p:spPr>
          <a:xfrm>
            <a:off x="8894445" y="5032056"/>
            <a:ext cx="1885950" cy="266700"/>
          </a:xfrm>
          <a:prstGeom prst="rect">
            <a:avLst/>
          </a:prstGeom>
          <a:noFill/>
          <a:ln/>
        </p:spPr>
        <p:txBody>
          <a:bodyPr wrap="square" lIns="0" tIns="0" rIns="0" bIns="0" rtlCol="0" anchor="ctr"/>
          <a:lstStyle/>
          <a:p>
            <a:pPr algn="ctr">
              <a:lnSpc>
                <a:spcPct val="120000"/>
              </a:lnSpc>
            </a:pPr>
            <a:r>
              <a:rPr lang="en-US" sz="1500" b="1" dirty="0">
                <a:solidFill>
                  <a:srgbClr val="EDF2F4"/>
                </a:solidFill>
                <a:latin typeface="MiSans" pitchFamily="34" charset="0"/>
                <a:ea typeface="MiSans" pitchFamily="34" charset="-122"/>
                <a:cs typeface="MiSans" pitchFamily="34" charset="-120"/>
              </a:rPr>
              <a:t>Libertad</a:t>
            </a:r>
            <a:endParaRPr lang="en-US" sz="1600" dirty="0"/>
          </a:p>
        </p:txBody>
      </p:sp>
      <p:sp>
        <p:nvSpPr>
          <p:cNvPr id="23" name="Text 20"/>
          <p:cNvSpPr/>
          <p:nvPr/>
        </p:nvSpPr>
        <p:spPr>
          <a:xfrm>
            <a:off x="8903970" y="5374956"/>
            <a:ext cx="1866900" cy="457200"/>
          </a:xfrm>
          <a:prstGeom prst="rect">
            <a:avLst/>
          </a:prstGeom>
          <a:noFill/>
          <a:ln/>
        </p:spPr>
        <p:txBody>
          <a:bodyPr wrap="square" lIns="0" tIns="0" rIns="0" bIns="0" rtlCol="0" anchor="ctr"/>
          <a:lstStyle/>
          <a:p>
            <a:pPr algn="ctr">
              <a:lnSpc>
                <a:spcPct val="130000"/>
              </a:lnSpc>
            </a:pPr>
            <a:r>
              <a:rPr lang="en-US" sz="1200" dirty="0">
                <a:solidFill>
                  <a:srgbClr val="8D99AE"/>
                </a:solidFill>
                <a:latin typeface="MiSans" pitchFamily="34" charset="0"/>
                <a:ea typeface="MiSans" pitchFamily="34" charset="-122"/>
                <a:cs typeface="MiSans" pitchFamily="34" charset="-120"/>
              </a:rPr>
              <a:t>Control sobre la tecnología</a:t>
            </a:r>
            <a:endParaRPr lang="en-US" sz="1600" dirty="0"/>
          </a:p>
        </p:txBody>
      </p:sp>
      <p:sp>
        <p:nvSpPr>
          <p:cNvPr id="24" name="Shape 21"/>
          <p:cNvSpPr/>
          <p:nvPr/>
        </p:nvSpPr>
        <p:spPr>
          <a:xfrm>
            <a:off x="3488690" y="6487474"/>
            <a:ext cx="166688" cy="190500"/>
          </a:xfrm>
          <a:custGeom>
            <a:avLst/>
            <a:gdLst/>
            <a:ahLst/>
            <a:cxnLst/>
            <a:rect l="l" t="t" r="r" b="b"/>
            <a:pathLst>
              <a:path w="166688" h="190500">
                <a:moveTo>
                  <a:pt x="47625" y="0"/>
                </a:moveTo>
                <a:cubicBezTo>
                  <a:pt x="41039" y="0"/>
                  <a:pt x="35719" y="5321"/>
                  <a:pt x="35719" y="11906"/>
                </a:cubicBezTo>
                <a:lnTo>
                  <a:pt x="35719" y="23812"/>
                </a:lnTo>
                <a:lnTo>
                  <a:pt x="23812" y="23812"/>
                </a:lnTo>
                <a:cubicBezTo>
                  <a:pt x="10678" y="23812"/>
                  <a:pt x="0" y="34491"/>
                  <a:pt x="0" y="47625"/>
                </a:cubicBezTo>
                <a:lnTo>
                  <a:pt x="0" y="65484"/>
                </a:lnTo>
                <a:lnTo>
                  <a:pt x="166688" y="65484"/>
                </a:lnTo>
                <a:lnTo>
                  <a:pt x="166688" y="47625"/>
                </a:lnTo>
                <a:cubicBezTo>
                  <a:pt x="166688" y="34491"/>
                  <a:pt x="156009" y="23812"/>
                  <a:pt x="142875" y="23812"/>
                </a:cubicBezTo>
                <a:lnTo>
                  <a:pt x="130969" y="23812"/>
                </a:lnTo>
                <a:lnTo>
                  <a:pt x="130969" y="11906"/>
                </a:lnTo>
                <a:cubicBezTo>
                  <a:pt x="130969" y="5321"/>
                  <a:pt x="125648" y="0"/>
                  <a:pt x="119063" y="0"/>
                </a:cubicBezTo>
                <a:cubicBezTo>
                  <a:pt x="112477" y="0"/>
                  <a:pt x="107156" y="5321"/>
                  <a:pt x="107156" y="11906"/>
                </a:cubicBezTo>
                <a:lnTo>
                  <a:pt x="107156" y="23812"/>
                </a:lnTo>
                <a:lnTo>
                  <a:pt x="59531" y="23812"/>
                </a:lnTo>
                <a:lnTo>
                  <a:pt x="59531" y="11906"/>
                </a:lnTo>
                <a:cubicBezTo>
                  <a:pt x="59531" y="5321"/>
                  <a:pt x="54211" y="0"/>
                  <a:pt x="47625" y="0"/>
                </a:cubicBezTo>
                <a:close/>
                <a:moveTo>
                  <a:pt x="0" y="83344"/>
                </a:moveTo>
                <a:lnTo>
                  <a:pt x="0" y="154781"/>
                </a:lnTo>
                <a:cubicBezTo>
                  <a:pt x="0" y="167915"/>
                  <a:pt x="10678" y="178594"/>
                  <a:pt x="23812" y="178594"/>
                </a:cubicBezTo>
                <a:lnTo>
                  <a:pt x="142875" y="178594"/>
                </a:lnTo>
                <a:cubicBezTo>
                  <a:pt x="156009" y="178594"/>
                  <a:pt x="166688" y="167915"/>
                  <a:pt x="166688" y="154781"/>
                </a:cubicBezTo>
                <a:lnTo>
                  <a:pt x="166688" y="83344"/>
                </a:lnTo>
                <a:lnTo>
                  <a:pt x="0" y="83344"/>
                </a:lnTo>
                <a:close/>
              </a:path>
            </a:pathLst>
          </a:custGeom>
          <a:solidFill>
            <a:srgbClr val="E07A5F"/>
          </a:solidFill>
          <a:ln/>
        </p:spPr>
      </p:sp>
      <p:sp>
        <p:nvSpPr>
          <p:cNvPr id="25" name="Text 22"/>
          <p:cNvSpPr/>
          <p:nvPr/>
        </p:nvSpPr>
        <p:spPr>
          <a:xfrm>
            <a:off x="3762534" y="6449374"/>
            <a:ext cx="1038225" cy="266700"/>
          </a:xfrm>
          <a:prstGeom prst="rect">
            <a:avLst/>
          </a:prstGeom>
          <a:noFill/>
          <a:ln/>
        </p:spPr>
        <p:txBody>
          <a:bodyPr wrap="square" lIns="0" tIns="0" rIns="0" bIns="0" rtlCol="0" anchor="ctr"/>
          <a:lstStyle/>
          <a:p>
            <a:pPr algn="ctr">
              <a:lnSpc>
                <a:spcPct val="130000"/>
              </a:lnSpc>
            </a:pPr>
            <a:r>
              <a:rPr lang="en-US" sz="1350" dirty="0">
                <a:solidFill>
                  <a:srgbClr val="8D99AE"/>
                </a:solidFill>
                <a:latin typeface="MiSans" pitchFamily="34" charset="0"/>
                <a:ea typeface="MiSans" pitchFamily="34" charset="-122"/>
                <a:cs typeface="MiSans" pitchFamily="34" charset="-120"/>
              </a:rPr>
              <a:t>1969 - 2025</a:t>
            </a:r>
            <a:endParaRPr lang="en-US" sz="1600" dirty="0"/>
          </a:p>
        </p:txBody>
      </p:sp>
      <p:sp>
        <p:nvSpPr>
          <p:cNvPr id="26" name="Shape 23"/>
          <p:cNvSpPr/>
          <p:nvPr/>
        </p:nvSpPr>
        <p:spPr>
          <a:xfrm>
            <a:off x="4987131" y="6468424"/>
            <a:ext cx="9525" cy="228600"/>
          </a:xfrm>
          <a:custGeom>
            <a:avLst/>
            <a:gdLst/>
            <a:ahLst/>
            <a:cxnLst/>
            <a:rect l="l" t="t" r="r" b="b"/>
            <a:pathLst>
              <a:path w="9525" h="228600">
                <a:moveTo>
                  <a:pt x="0" y="0"/>
                </a:moveTo>
                <a:lnTo>
                  <a:pt x="9525" y="0"/>
                </a:lnTo>
                <a:lnTo>
                  <a:pt x="9525" y="228600"/>
                </a:lnTo>
                <a:lnTo>
                  <a:pt x="0" y="228600"/>
                </a:lnTo>
                <a:lnTo>
                  <a:pt x="0" y="0"/>
                </a:lnTo>
                <a:close/>
              </a:path>
            </a:pathLst>
          </a:custGeom>
          <a:solidFill>
            <a:srgbClr val="4A5C6A"/>
          </a:solidFill>
          <a:ln/>
        </p:spPr>
      </p:sp>
      <p:sp>
        <p:nvSpPr>
          <p:cNvPr id="27" name="Shape 24"/>
          <p:cNvSpPr/>
          <p:nvPr/>
        </p:nvSpPr>
        <p:spPr>
          <a:xfrm>
            <a:off x="5249069" y="6487474"/>
            <a:ext cx="190500" cy="190500"/>
          </a:xfrm>
          <a:custGeom>
            <a:avLst/>
            <a:gdLst/>
            <a:ahLst/>
            <a:cxnLst/>
            <a:rect l="l" t="t" r="r" b="b"/>
            <a:pathLst>
              <a:path w="190500" h="190500">
                <a:moveTo>
                  <a:pt x="89669" y="32407"/>
                </a:moveTo>
                <a:lnTo>
                  <a:pt x="95250" y="40109"/>
                </a:lnTo>
                <a:lnTo>
                  <a:pt x="100831" y="32407"/>
                </a:lnTo>
                <a:cubicBezTo>
                  <a:pt x="110133" y="19534"/>
                  <a:pt x="125090" y="11906"/>
                  <a:pt x="140977" y="11906"/>
                </a:cubicBezTo>
                <a:cubicBezTo>
                  <a:pt x="168325" y="11906"/>
                  <a:pt x="190500" y="34082"/>
                  <a:pt x="190500" y="61429"/>
                </a:cubicBezTo>
                <a:lnTo>
                  <a:pt x="190500" y="62396"/>
                </a:lnTo>
                <a:cubicBezTo>
                  <a:pt x="190500" y="104142"/>
                  <a:pt x="138447" y="152623"/>
                  <a:pt x="111286" y="173348"/>
                </a:cubicBezTo>
                <a:cubicBezTo>
                  <a:pt x="106673" y="176845"/>
                  <a:pt x="101017" y="178594"/>
                  <a:pt x="95250" y="178594"/>
                </a:cubicBezTo>
                <a:cubicBezTo>
                  <a:pt x="89483" y="178594"/>
                  <a:pt x="83790" y="176882"/>
                  <a:pt x="79214" y="173348"/>
                </a:cubicBezTo>
                <a:cubicBezTo>
                  <a:pt x="52053" y="152623"/>
                  <a:pt x="0" y="104142"/>
                  <a:pt x="0" y="62396"/>
                </a:cubicBezTo>
                <a:lnTo>
                  <a:pt x="0" y="61429"/>
                </a:lnTo>
                <a:cubicBezTo>
                  <a:pt x="0" y="34082"/>
                  <a:pt x="22175" y="11906"/>
                  <a:pt x="49523" y="11906"/>
                </a:cubicBezTo>
                <a:cubicBezTo>
                  <a:pt x="65410" y="11906"/>
                  <a:pt x="80367" y="19534"/>
                  <a:pt x="89669" y="32407"/>
                </a:cubicBezTo>
                <a:close/>
              </a:path>
            </a:pathLst>
          </a:custGeom>
          <a:solidFill>
            <a:srgbClr val="E07A5F"/>
          </a:solidFill>
          <a:ln/>
        </p:spPr>
      </p:sp>
      <p:sp>
        <p:nvSpPr>
          <p:cNvPr id="28" name="Text 25"/>
          <p:cNvSpPr/>
          <p:nvPr/>
        </p:nvSpPr>
        <p:spPr>
          <a:xfrm>
            <a:off x="5534819" y="6449374"/>
            <a:ext cx="1238250" cy="266700"/>
          </a:xfrm>
          <a:prstGeom prst="rect">
            <a:avLst/>
          </a:prstGeom>
          <a:noFill/>
          <a:ln/>
        </p:spPr>
        <p:txBody>
          <a:bodyPr wrap="square" lIns="0" tIns="0" rIns="0" bIns="0" rtlCol="0" anchor="ctr"/>
          <a:lstStyle/>
          <a:p>
            <a:pPr algn="ctr">
              <a:lnSpc>
                <a:spcPct val="130000"/>
              </a:lnSpc>
            </a:pPr>
            <a:r>
              <a:rPr lang="en-US" sz="1350" dirty="0">
                <a:solidFill>
                  <a:srgbClr val="8D99AE"/>
                </a:solidFill>
                <a:latin typeface="MiSans" pitchFamily="34" charset="0"/>
                <a:ea typeface="MiSans" pitchFamily="34" charset="-122"/>
                <a:cs typeface="MiSans" pitchFamily="34" charset="-120"/>
              </a:rPr>
              <a:t>Software Libre</a:t>
            </a:r>
            <a:endParaRPr lang="en-US" sz="1600" dirty="0"/>
          </a:p>
        </p:txBody>
      </p:sp>
      <p:sp>
        <p:nvSpPr>
          <p:cNvPr id="29" name="Shape 26"/>
          <p:cNvSpPr/>
          <p:nvPr/>
        </p:nvSpPr>
        <p:spPr>
          <a:xfrm>
            <a:off x="6961823" y="6468424"/>
            <a:ext cx="9525" cy="228600"/>
          </a:xfrm>
          <a:custGeom>
            <a:avLst/>
            <a:gdLst/>
            <a:ahLst/>
            <a:cxnLst/>
            <a:rect l="l" t="t" r="r" b="b"/>
            <a:pathLst>
              <a:path w="9525" h="228600">
                <a:moveTo>
                  <a:pt x="0" y="0"/>
                </a:moveTo>
                <a:lnTo>
                  <a:pt x="9525" y="0"/>
                </a:lnTo>
                <a:lnTo>
                  <a:pt x="9525" y="228600"/>
                </a:lnTo>
                <a:lnTo>
                  <a:pt x="0" y="228600"/>
                </a:lnTo>
                <a:lnTo>
                  <a:pt x="0" y="0"/>
                </a:lnTo>
                <a:close/>
              </a:path>
            </a:pathLst>
          </a:custGeom>
          <a:solidFill>
            <a:srgbClr val="4A5C6A"/>
          </a:solidFill>
          <a:ln/>
        </p:spPr>
      </p:sp>
      <p:sp>
        <p:nvSpPr>
          <p:cNvPr id="30" name="Shape 27"/>
          <p:cNvSpPr/>
          <p:nvPr/>
        </p:nvSpPr>
        <p:spPr>
          <a:xfrm>
            <a:off x="7223760" y="6487474"/>
            <a:ext cx="190500" cy="190500"/>
          </a:xfrm>
          <a:custGeom>
            <a:avLst/>
            <a:gdLst/>
            <a:ahLst/>
            <a:cxnLst/>
            <a:rect l="l" t="t" r="r" b="b"/>
            <a:pathLst>
              <a:path w="190500" h="190500">
                <a:moveTo>
                  <a:pt x="130932" y="104180"/>
                </a:moveTo>
                <a:lnTo>
                  <a:pt x="59903" y="104180"/>
                </a:lnTo>
                <a:cubicBezTo>
                  <a:pt x="60982" y="128178"/>
                  <a:pt x="66303" y="150279"/>
                  <a:pt x="73856" y="166464"/>
                </a:cubicBezTo>
                <a:cubicBezTo>
                  <a:pt x="78098" y="175580"/>
                  <a:pt x="82674" y="182017"/>
                  <a:pt x="86916" y="185961"/>
                </a:cubicBezTo>
                <a:cubicBezTo>
                  <a:pt x="91083" y="189867"/>
                  <a:pt x="93948" y="190500"/>
                  <a:pt x="95436" y="190500"/>
                </a:cubicBezTo>
                <a:cubicBezTo>
                  <a:pt x="96924" y="190500"/>
                  <a:pt x="99789" y="189867"/>
                  <a:pt x="103956" y="185961"/>
                </a:cubicBezTo>
                <a:cubicBezTo>
                  <a:pt x="108198" y="182017"/>
                  <a:pt x="112775" y="175543"/>
                  <a:pt x="117016" y="166464"/>
                </a:cubicBezTo>
                <a:cubicBezTo>
                  <a:pt x="124569" y="150279"/>
                  <a:pt x="129890" y="128178"/>
                  <a:pt x="130969" y="104180"/>
                </a:cubicBezTo>
                <a:close/>
                <a:moveTo>
                  <a:pt x="59866" y="86320"/>
                </a:moveTo>
                <a:lnTo>
                  <a:pt x="130894" y="86320"/>
                </a:lnTo>
                <a:cubicBezTo>
                  <a:pt x="129853" y="62322"/>
                  <a:pt x="124532" y="40221"/>
                  <a:pt x="116979" y="24036"/>
                </a:cubicBezTo>
                <a:cubicBezTo>
                  <a:pt x="112737" y="14957"/>
                  <a:pt x="108161" y="8483"/>
                  <a:pt x="103919" y="4539"/>
                </a:cubicBezTo>
                <a:cubicBezTo>
                  <a:pt x="99752" y="633"/>
                  <a:pt x="96887" y="0"/>
                  <a:pt x="95399" y="0"/>
                </a:cubicBezTo>
                <a:cubicBezTo>
                  <a:pt x="93911" y="0"/>
                  <a:pt x="91046" y="633"/>
                  <a:pt x="86878" y="4539"/>
                </a:cubicBezTo>
                <a:cubicBezTo>
                  <a:pt x="82637" y="8483"/>
                  <a:pt x="78060" y="14957"/>
                  <a:pt x="73819" y="24036"/>
                </a:cubicBezTo>
                <a:cubicBezTo>
                  <a:pt x="66266" y="40221"/>
                  <a:pt x="60945" y="62322"/>
                  <a:pt x="59866" y="86320"/>
                </a:cubicBezTo>
                <a:close/>
                <a:moveTo>
                  <a:pt x="42007" y="86320"/>
                </a:moveTo>
                <a:cubicBezTo>
                  <a:pt x="43309" y="54471"/>
                  <a:pt x="51532" y="24892"/>
                  <a:pt x="63550" y="5469"/>
                </a:cubicBezTo>
                <a:cubicBezTo>
                  <a:pt x="29282" y="17599"/>
                  <a:pt x="4056" y="48816"/>
                  <a:pt x="558" y="86320"/>
                </a:cubicBezTo>
                <a:lnTo>
                  <a:pt x="42007" y="86320"/>
                </a:lnTo>
                <a:close/>
                <a:moveTo>
                  <a:pt x="558" y="104180"/>
                </a:moveTo>
                <a:cubicBezTo>
                  <a:pt x="4056" y="141684"/>
                  <a:pt x="29282" y="172901"/>
                  <a:pt x="63550" y="185031"/>
                </a:cubicBezTo>
                <a:cubicBezTo>
                  <a:pt x="51532" y="165608"/>
                  <a:pt x="43309" y="136029"/>
                  <a:pt x="42007" y="104180"/>
                </a:cubicBezTo>
                <a:lnTo>
                  <a:pt x="558" y="104180"/>
                </a:lnTo>
                <a:close/>
                <a:moveTo>
                  <a:pt x="148791" y="104180"/>
                </a:moveTo>
                <a:cubicBezTo>
                  <a:pt x="147489" y="136029"/>
                  <a:pt x="139266" y="165608"/>
                  <a:pt x="127248" y="185031"/>
                </a:cubicBezTo>
                <a:cubicBezTo>
                  <a:pt x="161516" y="172864"/>
                  <a:pt x="186742" y="141684"/>
                  <a:pt x="190240" y="104180"/>
                </a:cubicBezTo>
                <a:lnTo>
                  <a:pt x="148791" y="104180"/>
                </a:lnTo>
                <a:close/>
                <a:moveTo>
                  <a:pt x="190240" y="86320"/>
                </a:moveTo>
                <a:cubicBezTo>
                  <a:pt x="186742" y="48816"/>
                  <a:pt x="161516" y="17599"/>
                  <a:pt x="127248" y="5469"/>
                </a:cubicBezTo>
                <a:cubicBezTo>
                  <a:pt x="139266" y="24892"/>
                  <a:pt x="147489" y="54471"/>
                  <a:pt x="148791" y="86320"/>
                </a:cubicBezTo>
                <a:lnTo>
                  <a:pt x="190240" y="86320"/>
                </a:lnTo>
                <a:close/>
              </a:path>
            </a:pathLst>
          </a:custGeom>
          <a:solidFill>
            <a:srgbClr val="E07A5F"/>
          </a:solidFill>
          <a:ln/>
        </p:spPr>
      </p:sp>
      <p:sp>
        <p:nvSpPr>
          <p:cNvPr id="31" name="Text 28"/>
          <p:cNvSpPr/>
          <p:nvPr/>
        </p:nvSpPr>
        <p:spPr>
          <a:xfrm>
            <a:off x="7509510" y="6449374"/>
            <a:ext cx="1276350" cy="266700"/>
          </a:xfrm>
          <a:prstGeom prst="rect">
            <a:avLst/>
          </a:prstGeom>
          <a:noFill/>
          <a:ln/>
        </p:spPr>
        <p:txBody>
          <a:bodyPr wrap="square" lIns="0" tIns="0" rIns="0" bIns="0" rtlCol="0" anchor="ctr"/>
          <a:lstStyle/>
          <a:p>
            <a:pPr algn="ctr">
              <a:lnSpc>
                <a:spcPct val="130000"/>
              </a:lnSpc>
            </a:pPr>
            <a:r>
              <a:rPr lang="en-US" sz="1350" dirty="0">
                <a:solidFill>
                  <a:srgbClr val="8D99AE"/>
                </a:solidFill>
                <a:latin typeface="MiSans" pitchFamily="34" charset="0"/>
                <a:ea typeface="MiSans" pitchFamily="34" charset="-122"/>
                <a:cs typeface="MiSans" pitchFamily="34" charset="-120"/>
              </a:rPr>
              <a:t>Impacto Global</a:t>
            </a:r>
            <a:endParaRPr lang="en-US" sz="1600" dirty="0"/>
          </a:p>
        </p:txBody>
      </p:sp>
    </p:spTree>
  </p:cSld>
  <p:clrMapOvr>
    <a:masterClrMapping/>
  </p:clrMapOvr>
  <p:transition>
    <p:fade/>
    <p:spd val="med"/>
  </p:transition>
</p:sld>
</file>

<file path=ppt/slides/slide2.xml><?xml version="1.0" encoding="utf-8"?>
<p:sld xmlns:a="http://schemas.openxmlformats.org/drawingml/2006/main" xmlns:r="http://schemas.openxmlformats.org/officeDocument/2006/relationships" xmlns:p="http://schemas.openxmlformats.org/presentationml/2006/main">
  <p:cSld name="Slide 2">
    <p:bg>
      <p:bgPr>
        <a:solidFill>
          <a:srgbClr val="1A1D21"/>
        </a:solidFill>
      </p:bgPr>
    </p:bg>
    <p:spTree>
      <p:nvGrpSpPr>
        <p:cNvPr id="1" name=""/>
        <p:cNvGrpSpPr/>
        <p:nvPr/>
      </p:nvGrpSpPr>
      <p:grpSpPr>
        <a:xfrm>
          <a:off x="0" y="0"/>
          <a:ext cx="0" cy="0"/>
          <a:chOff x="0" y="0"/>
          <a:chExt cx="0" cy="0"/>
        </a:xfrm>
      </p:grpSpPr>
      <p:sp>
        <p:nvSpPr>
          <p:cNvPr id="2" name="Text 0"/>
          <p:cNvSpPr/>
          <p:nvPr/>
        </p:nvSpPr>
        <p:spPr>
          <a:xfrm>
            <a:off x="381000" y="381000"/>
            <a:ext cx="11515725" cy="266700"/>
          </a:xfrm>
          <a:prstGeom prst="rect">
            <a:avLst/>
          </a:prstGeom>
          <a:noFill/>
          <a:ln/>
        </p:spPr>
        <p:txBody>
          <a:bodyPr wrap="square" lIns="0" tIns="0" rIns="0" bIns="0" rtlCol="0" anchor="ctr"/>
          <a:lstStyle/>
          <a:p>
            <a:pPr>
              <a:lnSpc>
                <a:spcPct val="130000"/>
              </a:lnSpc>
            </a:pPr>
            <a:r>
              <a:rPr lang="en-US" sz="1350" b="1" spc="135" kern="0" dirty="0">
                <a:solidFill>
                  <a:srgbClr val="E07A5F"/>
                </a:solidFill>
                <a:latin typeface="MiSans" pitchFamily="34" charset="0"/>
                <a:ea typeface="MiSans" pitchFamily="34" charset="-122"/>
                <a:cs typeface="MiSans" pitchFamily="34" charset="-120"/>
              </a:rPr>
              <a:t>ESTRUCTURA DE LA PRESENTACIÓN</a:t>
            </a:r>
            <a:endParaRPr lang="en-US" sz="1600" dirty="0"/>
          </a:p>
        </p:txBody>
      </p:sp>
      <p:sp>
        <p:nvSpPr>
          <p:cNvPr id="3" name="Text 1"/>
          <p:cNvSpPr/>
          <p:nvPr/>
        </p:nvSpPr>
        <p:spPr>
          <a:xfrm>
            <a:off x="381000" y="723900"/>
            <a:ext cx="11658600" cy="457200"/>
          </a:xfrm>
          <a:prstGeom prst="rect">
            <a:avLst/>
          </a:prstGeom>
          <a:noFill/>
          <a:ln/>
        </p:spPr>
        <p:txBody>
          <a:bodyPr wrap="square" lIns="0" tIns="0" rIns="0" bIns="0" rtlCol="0" anchor="ctr"/>
          <a:lstStyle/>
          <a:p>
            <a:pPr>
              <a:lnSpc>
                <a:spcPct val="80000"/>
              </a:lnSpc>
            </a:pPr>
            <a:r>
              <a:rPr lang="en-US" sz="3600" b="1" dirty="0">
                <a:solidFill>
                  <a:srgbClr val="EDF2F4"/>
                </a:solidFill>
                <a:latin typeface="MiSans" pitchFamily="34" charset="0"/>
                <a:ea typeface="MiSans" pitchFamily="34" charset="-122"/>
                <a:cs typeface="MiSans" pitchFamily="34" charset="-120"/>
              </a:rPr>
              <a:t>Contenidos</a:t>
            </a:r>
            <a:endParaRPr lang="en-US" sz="1600" dirty="0"/>
          </a:p>
        </p:txBody>
      </p:sp>
      <p:sp>
        <p:nvSpPr>
          <p:cNvPr id="4" name="Shape 2"/>
          <p:cNvSpPr/>
          <p:nvPr/>
        </p:nvSpPr>
        <p:spPr>
          <a:xfrm>
            <a:off x="400050" y="1485900"/>
            <a:ext cx="5581650" cy="1600200"/>
          </a:xfrm>
          <a:custGeom>
            <a:avLst/>
            <a:gdLst/>
            <a:ahLst/>
            <a:cxnLst/>
            <a:rect l="l" t="t" r="r" b="b"/>
            <a:pathLst>
              <a:path w="5581650" h="1600200">
                <a:moveTo>
                  <a:pt x="0" y="0"/>
                </a:moveTo>
                <a:lnTo>
                  <a:pt x="5505448" y="0"/>
                </a:lnTo>
                <a:cubicBezTo>
                  <a:pt x="5547533" y="0"/>
                  <a:pt x="5581650" y="34117"/>
                  <a:pt x="5581650" y="76202"/>
                </a:cubicBezTo>
                <a:lnTo>
                  <a:pt x="5581650" y="1523998"/>
                </a:lnTo>
                <a:cubicBezTo>
                  <a:pt x="5581650" y="1566083"/>
                  <a:pt x="5547533" y="1600200"/>
                  <a:pt x="5505448" y="1600200"/>
                </a:cubicBezTo>
                <a:lnTo>
                  <a:pt x="0" y="1600200"/>
                </a:lnTo>
                <a:lnTo>
                  <a:pt x="0" y="0"/>
                </a:lnTo>
                <a:close/>
              </a:path>
            </a:pathLst>
          </a:custGeom>
          <a:solidFill>
            <a:srgbClr val="4A5C6A">
              <a:alpha val="20000"/>
            </a:srgbClr>
          </a:solidFill>
          <a:ln/>
        </p:spPr>
      </p:sp>
      <p:sp>
        <p:nvSpPr>
          <p:cNvPr id="5" name="Shape 3"/>
          <p:cNvSpPr/>
          <p:nvPr/>
        </p:nvSpPr>
        <p:spPr>
          <a:xfrm>
            <a:off x="400050" y="1485900"/>
            <a:ext cx="38100" cy="1600200"/>
          </a:xfrm>
          <a:custGeom>
            <a:avLst/>
            <a:gdLst/>
            <a:ahLst/>
            <a:cxnLst/>
            <a:rect l="l" t="t" r="r" b="b"/>
            <a:pathLst>
              <a:path w="38100" h="1600200">
                <a:moveTo>
                  <a:pt x="0" y="0"/>
                </a:moveTo>
                <a:lnTo>
                  <a:pt x="38100" y="0"/>
                </a:lnTo>
                <a:lnTo>
                  <a:pt x="38100" y="1600200"/>
                </a:lnTo>
                <a:lnTo>
                  <a:pt x="0" y="1600200"/>
                </a:lnTo>
                <a:lnTo>
                  <a:pt x="0" y="0"/>
                </a:lnTo>
                <a:close/>
              </a:path>
            </a:pathLst>
          </a:custGeom>
          <a:solidFill>
            <a:srgbClr val="E07A5F"/>
          </a:solidFill>
          <a:ln/>
        </p:spPr>
      </p:sp>
      <p:sp>
        <p:nvSpPr>
          <p:cNvPr id="6" name="Shape 4"/>
          <p:cNvSpPr/>
          <p:nvPr/>
        </p:nvSpPr>
        <p:spPr>
          <a:xfrm>
            <a:off x="647700" y="1714500"/>
            <a:ext cx="533400" cy="533400"/>
          </a:xfrm>
          <a:custGeom>
            <a:avLst/>
            <a:gdLst/>
            <a:ahLst/>
            <a:cxnLst/>
            <a:rect l="l" t="t" r="r" b="b"/>
            <a:pathLst>
              <a:path w="533400" h="533400">
                <a:moveTo>
                  <a:pt x="266700" y="0"/>
                </a:moveTo>
                <a:lnTo>
                  <a:pt x="266700" y="0"/>
                </a:lnTo>
                <a:cubicBezTo>
                  <a:pt x="413896" y="0"/>
                  <a:pt x="533400" y="119504"/>
                  <a:pt x="533400" y="266700"/>
                </a:cubicBezTo>
                <a:lnTo>
                  <a:pt x="533400" y="266700"/>
                </a:lnTo>
                <a:cubicBezTo>
                  <a:pt x="533400" y="413896"/>
                  <a:pt x="413896" y="533400"/>
                  <a:pt x="266700" y="533400"/>
                </a:cubicBezTo>
                <a:lnTo>
                  <a:pt x="266700" y="533400"/>
                </a:lnTo>
                <a:cubicBezTo>
                  <a:pt x="119504" y="533400"/>
                  <a:pt x="0" y="413896"/>
                  <a:pt x="0" y="266700"/>
                </a:cubicBezTo>
                <a:lnTo>
                  <a:pt x="0" y="266700"/>
                </a:lnTo>
                <a:cubicBezTo>
                  <a:pt x="0" y="119504"/>
                  <a:pt x="119504" y="0"/>
                  <a:pt x="266700" y="0"/>
                </a:cubicBezTo>
                <a:close/>
              </a:path>
            </a:pathLst>
          </a:custGeom>
          <a:solidFill>
            <a:srgbClr val="E07A5F"/>
          </a:solidFill>
          <a:ln/>
        </p:spPr>
      </p:sp>
      <p:sp>
        <p:nvSpPr>
          <p:cNvPr id="7" name="Text 5"/>
          <p:cNvSpPr/>
          <p:nvPr/>
        </p:nvSpPr>
        <p:spPr>
          <a:xfrm>
            <a:off x="590550" y="1714500"/>
            <a:ext cx="647700" cy="533400"/>
          </a:xfrm>
          <a:prstGeom prst="rect">
            <a:avLst/>
          </a:prstGeom>
          <a:noFill/>
          <a:ln/>
        </p:spPr>
        <p:txBody>
          <a:bodyPr wrap="square" lIns="0" tIns="0" rIns="0" bIns="0" rtlCol="0" anchor="ctr"/>
          <a:lstStyle/>
          <a:p>
            <a:pPr algn="ctr">
              <a:lnSpc>
                <a:spcPct val="110000"/>
              </a:lnSpc>
            </a:pPr>
            <a:r>
              <a:rPr lang="en-US" sz="1800" b="1" dirty="0">
                <a:solidFill>
                  <a:srgbClr val="1A1D21"/>
                </a:solidFill>
                <a:latin typeface="MiSans" pitchFamily="34" charset="0"/>
                <a:ea typeface="MiSans" pitchFamily="34" charset="-122"/>
                <a:cs typeface="MiSans" pitchFamily="34" charset="-120"/>
              </a:rPr>
              <a:t>I</a:t>
            </a:r>
            <a:endParaRPr lang="en-US" sz="1600" dirty="0"/>
          </a:p>
        </p:txBody>
      </p:sp>
      <p:sp>
        <p:nvSpPr>
          <p:cNvPr id="8" name="Text 6"/>
          <p:cNvSpPr/>
          <p:nvPr/>
        </p:nvSpPr>
        <p:spPr>
          <a:xfrm>
            <a:off x="1333500" y="1714500"/>
            <a:ext cx="4533900" cy="304800"/>
          </a:xfrm>
          <a:prstGeom prst="rect">
            <a:avLst/>
          </a:prstGeom>
          <a:noFill/>
          <a:ln/>
        </p:spPr>
        <p:txBody>
          <a:bodyPr wrap="square" lIns="0" tIns="0" rIns="0" bIns="0" rtlCol="0" anchor="ctr"/>
          <a:lstStyle/>
          <a:p>
            <a:pPr>
              <a:lnSpc>
                <a:spcPct val="110000"/>
              </a:lnSpc>
            </a:pPr>
            <a:r>
              <a:rPr lang="en-US" sz="1800" b="1" dirty="0">
                <a:solidFill>
                  <a:srgbClr val="EDF2F4"/>
                </a:solidFill>
                <a:latin typeface="MiSans" pitchFamily="34" charset="0"/>
                <a:ea typeface="MiSans" pitchFamily="34" charset="-122"/>
                <a:cs typeface="MiSans" pitchFamily="34" charset="-120"/>
              </a:rPr>
              <a:t>El Origen de todo</a:t>
            </a:r>
            <a:endParaRPr lang="en-US" sz="1600" dirty="0"/>
          </a:p>
        </p:txBody>
      </p:sp>
      <p:sp>
        <p:nvSpPr>
          <p:cNvPr id="9" name="Text 7"/>
          <p:cNvSpPr/>
          <p:nvPr/>
        </p:nvSpPr>
        <p:spPr>
          <a:xfrm>
            <a:off x="1333500" y="2133600"/>
            <a:ext cx="4505325" cy="561975"/>
          </a:xfrm>
          <a:prstGeom prst="rect">
            <a:avLst/>
          </a:prstGeom>
          <a:noFill/>
          <a:ln/>
        </p:spPr>
        <p:txBody>
          <a:bodyPr wrap="square" lIns="0" tIns="0" rIns="0" bIns="0" rtlCol="0" anchor="ctr"/>
          <a:lstStyle/>
          <a:p>
            <a:pPr>
              <a:lnSpc>
                <a:spcPct val="140000"/>
              </a:lnSpc>
            </a:pPr>
            <a:r>
              <a:rPr lang="en-US" sz="1350" dirty="0">
                <a:solidFill>
                  <a:srgbClr val="8D99AE"/>
                </a:solidFill>
                <a:latin typeface="MiSans" pitchFamily="34" charset="0"/>
                <a:ea typeface="MiSans" pitchFamily="34" charset="-122"/>
                <a:cs typeface="MiSans" pitchFamily="34" charset="-120"/>
              </a:rPr>
              <a:t>El Nacimiento de UNIX (1969-1979): Los Laboratorios Bell y la revolución silenciosa</a:t>
            </a:r>
            <a:endParaRPr lang="en-US" sz="1600" dirty="0"/>
          </a:p>
        </p:txBody>
      </p:sp>
      <p:sp>
        <p:nvSpPr>
          <p:cNvPr id="10" name="Shape 8"/>
          <p:cNvSpPr/>
          <p:nvPr/>
        </p:nvSpPr>
        <p:spPr>
          <a:xfrm>
            <a:off x="6229350" y="1485900"/>
            <a:ext cx="5581650" cy="1600200"/>
          </a:xfrm>
          <a:custGeom>
            <a:avLst/>
            <a:gdLst/>
            <a:ahLst/>
            <a:cxnLst/>
            <a:rect l="l" t="t" r="r" b="b"/>
            <a:pathLst>
              <a:path w="5581650" h="1600200">
                <a:moveTo>
                  <a:pt x="0" y="0"/>
                </a:moveTo>
                <a:lnTo>
                  <a:pt x="5505448" y="0"/>
                </a:lnTo>
                <a:cubicBezTo>
                  <a:pt x="5547533" y="0"/>
                  <a:pt x="5581650" y="34117"/>
                  <a:pt x="5581650" y="76202"/>
                </a:cubicBezTo>
                <a:lnTo>
                  <a:pt x="5581650" y="1523998"/>
                </a:lnTo>
                <a:cubicBezTo>
                  <a:pt x="5581650" y="1566083"/>
                  <a:pt x="5547533" y="1600200"/>
                  <a:pt x="5505448" y="1600200"/>
                </a:cubicBezTo>
                <a:lnTo>
                  <a:pt x="0" y="1600200"/>
                </a:lnTo>
                <a:lnTo>
                  <a:pt x="0" y="0"/>
                </a:lnTo>
                <a:close/>
              </a:path>
            </a:pathLst>
          </a:custGeom>
          <a:solidFill>
            <a:srgbClr val="4A5C6A">
              <a:alpha val="20000"/>
            </a:srgbClr>
          </a:solidFill>
          <a:ln/>
        </p:spPr>
      </p:sp>
      <p:sp>
        <p:nvSpPr>
          <p:cNvPr id="11" name="Shape 9"/>
          <p:cNvSpPr/>
          <p:nvPr/>
        </p:nvSpPr>
        <p:spPr>
          <a:xfrm>
            <a:off x="6229350" y="1485900"/>
            <a:ext cx="38100" cy="1600200"/>
          </a:xfrm>
          <a:custGeom>
            <a:avLst/>
            <a:gdLst/>
            <a:ahLst/>
            <a:cxnLst/>
            <a:rect l="l" t="t" r="r" b="b"/>
            <a:pathLst>
              <a:path w="38100" h="1600200">
                <a:moveTo>
                  <a:pt x="0" y="0"/>
                </a:moveTo>
                <a:lnTo>
                  <a:pt x="38100" y="0"/>
                </a:lnTo>
                <a:lnTo>
                  <a:pt x="38100" y="1600200"/>
                </a:lnTo>
                <a:lnTo>
                  <a:pt x="0" y="1600200"/>
                </a:lnTo>
                <a:lnTo>
                  <a:pt x="0" y="0"/>
                </a:lnTo>
                <a:close/>
              </a:path>
            </a:pathLst>
          </a:custGeom>
          <a:solidFill>
            <a:srgbClr val="8D99AE"/>
          </a:solidFill>
          <a:ln/>
        </p:spPr>
      </p:sp>
      <p:sp>
        <p:nvSpPr>
          <p:cNvPr id="12" name="Shape 10"/>
          <p:cNvSpPr/>
          <p:nvPr/>
        </p:nvSpPr>
        <p:spPr>
          <a:xfrm>
            <a:off x="6477000" y="1714500"/>
            <a:ext cx="533400" cy="533400"/>
          </a:xfrm>
          <a:custGeom>
            <a:avLst/>
            <a:gdLst/>
            <a:ahLst/>
            <a:cxnLst/>
            <a:rect l="l" t="t" r="r" b="b"/>
            <a:pathLst>
              <a:path w="533400" h="533400">
                <a:moveTo>
                  <a:pt x="266700" y="0"/>
                </a:moveTo>
                <a:lnTo>
                  <a:pt x="266700" y="0"/>
                </a:lnTo>
                <a:cubicBezTo>
                  <a:pt x="413896" y="0"/>
                  <a:pt x="533400" y="119504"/>
                  <a:pt x="533400" y="266700"/>
                </a:cubicBezTo>
                <a:lnTo>
                  <a:pt x="533400" y="266700"/>
                </a:lnTo>
                <a:cubicBezTo>
                  <a:pt x="533400" y="413896"/>
                  <a:pt x="413896" y="533400"/>
                  <a:pt x="266700" y="533400"/>
                </a:cubicBezTo>
                <a:lnTo>
                  <a:pt x="266700" y="533400"/>
                </a:lnTo>
                <a:cubicBezTo>
                  <a:pt x="119504" y="533400"/>
                  <a:pt x="0" y="413896"/>
                  <a:pt x="0" y="266700"/>
                </a:cubicBezTo>
                <a:lnTo>
                  <a:pt x="0" y="266700"/>
                </a:lnTo>
                <a:cubicBezTo>
                  <a:pt x="0" y="119504"/>
                  <a:pt x="119504" y="0"/>
                  <a:pt x="266700" y="0"/>
                </a:cubicBezTo>
                <a:close/>
              </a:path>
            </a:pathLst>
          </a:custGeom>
          <a:solidFill>
            <a:srgbClr val="8D99AE"/>
          </a:solidFill>
          <a:ln/>
        </p:spPr>
      </p:sp>
      <p:sp>
        <p:nvSpPr>
          <p:cNvPr id="13" name="Text 11"/>
          <p:cNvSpPr/>
          <p:nvPr/>
        </p:nvSpPr>
        <p:spPr>
          <a:xfrm>
            <a:off x="6419850" y="1714500"/>
            <a:ext cx="647700" cy="533400"/>
          </a:xfrm>
          <a:prstGeom prst="rect">
            <a:avLst/>
          </a:prstGeom>
          <a:noFill/>
          <a:ln/>
        </p:spPr>
        <p:txBody>
          <a:bodyPr wrap="square" lIns="0" tIns="0" rIns="0" bIns="0" rtlCol="0" anchor="ctr"/>
          <a:lstStyle/>
          <a:p>
            <a:pPr algn="ctr">
              <a:lnSpc>
                <a:spcPct val="110000"/>
              </a:lnSpc>
            </a:pPr>
            <a:r>
              <a:rPr lang="en-US" sz="1800" b="1" dirty="0">
                <a:solidFill>
                  <a:srgbClr val="1A1D21"/>
                </a:solidFill>
                <a:latin typeface="MiSans" pitchFamily="34" charset="0"/>
                <a:ea typeface="MiSans" pitchFamily="34" charset="-122"/>
                <a:cs typeface="MiSans" pitchFamily="34" charset="-120"/>
              </a:rPr>
              <a:t>II</a:t>
            </a:r>
            <a:endParaRPr lang="en-US" sz="1600" dirty="0"/>
          </a:p>
        </p:txBody>
      </p:sp>
      <p:sp>
        <p:nvSpPr>
          <p:cNvPr id="14" name="Text 12"/>
          <p:cNvSpPr/>
          <p:nvPr/>
        </p:nvSpPr>
        <p:spPr>
          <a:xfrm>
            <a:off x="7162800" y="1714500"/>
            <a:ext cx="4533900" cy="304800"/>
          </a:xfrm>
          <a:prstGeom prst="rect">
            <a:avLst/>
          </a:prstGeom>
          <a:noFill/>
          <a:ln/>
        </p:spPr>
        <p:txBody>
          <a:bodyPr wrap="square" lIns="0" tIns="0" rIns="0" bIns="0" rtlCol="0" anchor="ctr"/>
          <a:lstStyle/>
          <a:p>
            <a:pPr>
              <a:lnSpc>
                <a:spcPct val="110000"/>
              </a:lnSpc>
            </a:pPr>
            <a:r>
              <a:rPr lang="en-US" sz="1800" b="1" dirty="0">
                <a:solidFill>
                  <a:srgbClr val="EDF2F4"/>
                </a:solidFill>
                <a:latin typeface="MiSans" pitchFamily="34" charset="0"/>
                <a:ea typeface="MiSans" pitchFamily="34" charset="-122"/>
                <a:cs typeface="MiSans" pitchFamily="34" charset="-120"/>
              </a:rPr>
              <a:t>La Fragmentación</a:t>
            </a:r>
            <a:endParaRPr lang="en-US" sz="1600" dirty="0"/>
          </a:p>
        </p:txBody>
      </p:sp>
      <p:sp>
        <p:nvSpPr>
          <p:cNvPr id="15" name="Text 13"/>
          <p:cNvSpPr/>
          <p:nvPr/>
        </p:nvSpPr>
        <p:spPr>
          <a:xfrm>
            <a:off x="7162800" y="2133600"/>
            <a:ext cx="4505325" cy="561975"/>
          </a:xfrm>
          <a:prstGeom prst="rect">
            <a:avLst/>
          </a:prstGeom>
          <a:noFill/>
          <a:ln/>
        </p:spPr>
        <p:txBody>
          <a:bodyPr wrap="square" lIns="0" tIns="0" rIns="0" bIns="0" rtlCol="0" anchor="ctr"/>
          <a:lstStyle/>
          <a:p>
            <a:pPr>
              <a:lnSpc>
                <a:spcPct val="140000"/>
              </a:lnSpc>
            </a:pPr>
            <a:r>
              <a:rPr lang="en-US" sz="1350" dirty="0">
                <a:solidFill>
                  <a:srgbClr val="8D99AE"/>
                </a:solidFill>
                <a:latin typeface="MiSans" pitchFamily="34" charset="0"/>
                <a:ea typeface="MiSans" pitchFamily="34" charset="-122"/>
                <a:cs typeface="MiSans" pitchFamily="34" charset="-120"/>
              </a:rPr>
              <a:t>Las "Guerras UNIX" (Años 80): Caos, comercialización y la lucha por la estandarización</a:t>
            </a:r>
            <a:endParaRPr lang="en-US" sz="1600" dirty="0"/>
          </a:p>
        </p:txBody>
      </p:sp>
      <p:sp>
        <p:nvSpPr>
          <p:cNvPr id="16" name="Shape 14"/>
          <p:cNvSpPr/>
          <p:nvPr/>
        </p:nvSpPr>
        <p:spPr>
          <a:xfrm>
            <a:off x="400050" y="3318668"/>
            <a:ext cx="5581650" cy="1600200"/>
          </a:xfrm>
          <a:custGeom>
            <a:avLst/>
            <a:gdLst/>
            <a:ahLst/>
            <a:cxnLst/>
            <a:rect l="l" t="t" r="r" b="b"/>
            <a:pathLst>
              <a:path w="5581650" h="1600200">
                <a:moveTo>
                  <a:pt x="0" y="0"/>
                </a:moveTo>
                <a:lnTo>
                  <a:pt x="5505448" y="0"/>
                </a:lnTo>
                <a:cubicBezTo>
                  <a:pt x="5547533" y="0"/>
                  <a:pt x="5581650" y="34117"/>
                  <a:pt x="5581650" y="76202"/>
                </a:cubicBezTo>
                <a:lnTo>
                  <a:pt x="5581650" y="1523998"/>
                </a:lnTo>
                <a:cubicBezTo>
                  <a:pt x="5581650" y="1566083"/>
                  <a:pt x="5547533" y="1600200"/>
                  <a:pt x="5505448" y="1600200"/>
                </a:cubicBezTo>
                <a:lnTo>
                  <a:pt x="0" y="1600200"/>
                </a:lnTo>
                <a:lnTo>
                  <a:pt x="0" y="0"/>
                </a:lnTo>
                <a:close/>
              </a:path>
            </a:pathLst>
          </a:custGeom>
          <a:solidFill>
            <a:srgbClr val="4A5C6A">
              <a:alpha val="20000"/>
            </a:srgbClr>
          </a:solidFill>
          <a:ln/>
        </p:spPr>
      </p:sp>
      <p:sp>
        <p:nvSpPr>
          <p:cNvPr id="17" name="Shape 15"/>
          <p:cNvSpPr/>
          <p:nvPr/>
        </p:nvSpPr>
        <p:spPr>
          <a:xfrm>
            <a:off x="400050" y="3318668"/>
            <a:ext cx="38100" cy="1600200"/>
          </a:xfrm>
          <a:custGeom>
            <a:avLst/>
            <a:gdLst/>
            <a:ahLst/>
            <a:cxnLst/>
            <a:rect l="l" t="t" r="r" b="b"/>
            <a:pathLst>
              <a:path w="38100" h="1600200">
                <a:moveTo>
                  <a:pt x="0" y="0"/>
                </a:moveTo>
                <a:lnTo>
                  <a:pt x="38100" y="0"/>
                </a:lnTo>
                <a:lnTo>
                  <a:pt x="38100" y="1600200"/>
                </a:lnTo>
                <a:lnTo>
                  <a:pt x="0" y="1600200"/>
                </a:lnTo>
                <a:lnTo>
                  <a:pt x="0" y="0"/>
                </a:lnTo>
                <a:close/>
              </a:path>
            </a:pathLst>
          </a:custGeom>
          <a:solidFill>
            <a:srgbClr val="E07A5F"/>
          </a:solidFill>
          <a:ln/>
        </p:spPr>
      </p:sp>
      <p:sp>
        <p:nvSpPr>
          <p:cNvPr id="18" name="Shape 16"/>
          <p:cNvSpPr/>
          <p:nvPr/>
        </p:nvSpPr>
        <p:spPr>
          <a:xfrm>
            <a:off x="647700" y="3547268"/>
            <a:ext cx="533400" cy="533400"/>
          </a:xfrm>
          <a:custGeom>
            <a:avLst/>
            <a:gdLst/>
            <a:ahLst/>
            <a:cxnLst/>
            <a:rect l="l" t="t" r="r" b="b"/>
            <a:pathLst>
              <a:path w="533400" h="533400">
                <a:moveTo>
                  <a:pt x="266700" y="0"/>
                </a:moveTo>
                <a:lnTo>
                  <a:pt x="266700" y="0"/>
                </a:lnTo>
                <a:cubicBezTo>
                  <a:pt x="413896" y="0"/>
                  <a:pt x="533400" y="119504"/>
                  <a:pt x="533400" y="266700"/>
                </a:cubicBezTo>
                <a:lnTo>
                  <a:pt x="533400" y="266700"/>
                </a:lnTo>
                <a:cubicBezTo>
                  <a:pt x="533400" y="413896"/>
                  <a:pt x="413896" y="533400"/>
                  <a:pt x="266700" y="533400"/>
                </a:cubicBezTo>
                <a:lnTo>
                  <a:pt x="266700" y="533400"/>
                </a:lnTo>
                <a:cubicBezTo>
                  <a:pt x="119504" y="533400"/>
                  <a:pt x="0" y="413896"/>
                  <a:pt x="0" y="266700"/>
                </a:cubicBezTo>
                <a:lnTo>
                  <a:pt x="0" y="266700"/>
                </a:lnTo>
                <a:cubicBezTo>
                  <a:pt x="0" y="119504"/>
                  <a:pt x="119504" y="0"/>
                  <a:pt x="266700" y="0"/>
                </a:cubicBezTo>
                <a:close/>
              </a:path>
            </a:pathLst>
          </a:custGeom>
          <a:solidFill>
            <a:srgbClr val="E07A5F"/>
          </a:solidFill>
          <a:ln/>
        </p:spPr>
      </p:sp>
      <p:sp>
        <p:nvSpPr>
          <p:cNvPr id="19" name="Text 17"/>
          <p:cNvSpPr/>
          <p:nvPr/>
        </p:nvSpPr>
        <p:spPr>
          <a:xfrm>
            <a:off x="590550" y="3547268"/>
            <a:ext cx="647700" cy="533400"/>
          </a:xfrm>
          <a:prstGeom prst="rect">
            <a:avLst/>
          </a:prstGeom>
          <a:noFill/>
          <a:ln/>
        </p:spPr>
        <p:txBody>
          <a:bodyPr wrap="square" lIns="0" tIns="0" rIns="0" bIns="0" rtlCol="0" anchor="ctr"/>
          <a:lstStyle/>
          <a:p>
            <a:pPr algn="ctr">
              <a:lnSpc>
                <a:spcPct val="110000"/>
              </a:lnSpc>
            </a:pPr>
            <a:r>
              <a:rPr lang="en-US" sz="1800" b="1" dirty="0">
                <a:solidFill>
                  <a:srgbClr val="1A1D21"/>
                </a:solidFill>
                <a:latin typeface="MiSans" pitchFamily="34" charset="0"/>
                <a:ea typeface="MiSans" pitchFamily="34" charset="-122"/>
                <a:cs typeface="MiSans" pitchFamily="34" charset="-120"/>
              </a:rPr>
              <a:t>III</a:t>
            </a:r>
            <a:endParaRPr lang="en-US" sz="1600" dirty="0"/>
          </a:p>
        </p:txBody>
      </p:sp>
      <p:sp>
        <p:nvSpPr>
          <p:cNvPr id="20" name="Text 18"/>
          <p:cNvSpPr/>
          <p:nvPr/>
        </p:nvSpPr>
        <p:spPr>
          <a:xfrm>
            <a:off x="1333500" y="3547268"/>
            <a:ext cx="4533900" cy="304800"/>
          </a:xfrm>
          <a:prstGeom prst="rect">
            <a:avLst/>
          </a:prstGeom>
          <a:noFill/>
          <a:ln/>
        </p:spPr>
        <p:txBody>
          <a:bodyPr wrap="square" lIns="0" tIns="0" rIns="0" bIns="0" rtlCol="0" anchor="ctr"/>
          <a:lstStyle/>
          <a:p>
            <a:pPr>
              <a:lnSpc>
                <a:spcPct val="110000"/>
              </a:lnSpc>
            </a:pPr>
            <a:r>
              <a:rPr lang="en-US" sz="1800" b="1" dirty="0">
                <a:solidFill>
                  <a:srgbClr val="EDF2F4"/>
                </a:solidFill>
                <a:latin typeface="MiSans" pitchFamily="34" charset="0"/>
                <a:ea typeface="MiSans" pitchFamily="34" charset="-122"/>
                <a:cs typeface="MiSans" pitchFamily="34" charset="-120"/>
              </a:rPr>
              <a:t>Software Libre</a:t>
            </a:r>
            <a:endParaRPr lang="en-US" sz="1600" dirty="0"/>
          </a:p>
        </p:txBody>
      </p:sp>
      <p:sp>
        <p:nvSpPr>
          <p:cNvPr id="21" name="Text 19"/>
          <p:cNvSpPr/>
          <p:nvPr/>
        </p:nvSpPr>
        <p:spPr>
          <a:xfrm>
            <a:off x="1333500" y="3966368"/>
            <a:ext cx="4505325" cy="561975"/>
          </a:xfrm>
          <a:prstGeom prst="rect">
            <a:avLst/>
          </a:prstGeom>
          <a:noFill/>
          <a:ln/>
        </p:spPr>
        <p:txBody>
          <a:bodyPr wrap="square" lIns="0" tIns="0" rIns="0" bIns="0" rtlCol="0" anchor="ctr"/>
          <a:lstStyle/>
          <a:p>
            <a:pPr>
              <a:lnSpc>
                <a:spcPct val="140000"/>
              </a:lnSpc>
            </a:pPr>
            <a:r>
              <a:rPr lang="en-US" sz="1350" dirty="0">
                <a:solidFill>
                  <a:srgbClr val="8D99AE"/>
                </a:solidFill>
                <a:latin typeface="MiSans" pitchFamily="34" charset="0"/>
                <a:ea typeface="MiSans" pitchFamily="34" charset="-122"/>
                <a:cs typeface="MiSans" pitchFamily="34" charset="-120"/>
              </a:rPr>
              <a:t>El Proyecto GNU (1984-1990): Richard Stallman y la revolución de la libertad</a:t>
            </a:r>
            <a:endParaRPr lang="en-US" sz="1600" dirty="0"/>
          </a:p>
        </p:txBody>
      </p:sp>
      <p:sp>
        <p:nvSpPr>
          <p:cNvPr id="22" name="Shape 20"/>
          <p:cNvSpPr/>
          <p:nvPr/>
        </p:nvSpPr>
        <p:spPr>
          <a:xfrm>
            <a:off x="6229350" y="3318668"/>
            <a:ext cx="5581650" cy="1600200"/>
          </a:xfrm>
          <a:custGeom>
            <a:avLst/>
            <a:gdLst/>
            <a:ahLst/>
            <a:cxnLst/>
            <a:rect l="l" t="t" r="r" b="b"/>
            <a:pathLst>
              <a:path w="5581650" h="1600200">
                <a:moveTo>
                  <a:pt x="0" y="0"/>
                </a:moveTo>
                <a:lnTo>
                  <a:pt x="5505448" y="0"/>
                </a:lnTo>
                <a:cubicBezTo>
                  <a:pt x="5547533" y="0"/>
                  <a:pt x="5581650" y="34117"/>
                  <a:pt x="5581650" y="76202"/>
                </a:cubicBezTo>
                <a:lnTo>
                  <a:pt x="5581650" y="1523998"/>
                </a:lnTo>
                <a:cubicBezTo>
                  <a:pt x="5581650" y="1566083"/>
                  <a:pt x="5547533" y="1600200"/>
                  <a:pt x="5505448" y="1600200"/>
                </a:cubicBezTo>
                <a:lnTo>
                  <a:pt x="0" y="1600200"/>
                </a:lnTo>
                <a:lnTo>
                  <a:pt x="0" y="0"/>
                </a:lnTo>
                <a:close/>
              </a:path>
            </a:pathLst>
          </a:custGeom>
          <a:solidFill>
            <a:srgbClr val="4A5C6A">
              <a:alpha val="20000"/>
            </a:srgbClr>
          </a:solidFill>
          <a:ln/>
        </p:spPr>
      </p:sp>
      <p:sp>
        <p:nvSpPr>
          <p:cNvPr id="23" name="Shape 21"/>
          <p:cNvSpPr/>
          <p:nvPr/>
        </p:nvSpPr>
        <p:spPr>
          <a:xfrm>
            <a:off x="6229350" y="3318668"/>
            <a:ext cx="38100" cy="1600200"/>
          </a:xfrm>
          <a:custGeom>
            <a:avLst/>
            <a:gdLst/>
            <a:ahLst/>
            <a:cxnLst/>
            <a:rect l="l" t="t" r="r" b="b"/>
            <a:pathLst>
              <a:path w="38100" h="1600200">
                <a:moveTo>
                  <a:pt x="0" y="0"/>
                </a:moveTo>
                <a:lnTo>
                  <a:pt x="38100" y="0"/>
                </a:lnTo>
                <a:lnTo>
                  <a:pt x="38100" y="1600200"/>
                </a:lnTo>
                <a:lnTo>
                  <a:pt x="0" y="1600200"/>
                </a:lnTo>
                <a:lnTo>
                  <a:pt x="0" y="0"/>
                </a:lnTo>
                <a:close/>
              </a:path>
            </a:pathLst>
          </a:custGeom>
          <a:solidFill>
            <a:srgbClr val="8D99AE"/>
          </a:solidFill>
          <a:ln/>
        </p:spPr>
      </p:sp>
      <p:sp>
        <p:nvSpPr>
          <p:cNvPr id="24" name="Shape 22"/>
          <p:cNvSpPr/>
          <p:nvPr/>
        </p:nvSpPr>
        <p:spPr>
          <a:xfrm>
            <a:off x="6477000" y="3547268"/>
            <a:ext cx="533400" cy="533400"/>
          </a:xfrm>
          <a:custGeom>
            <a:avLst/>
            <a:gdLst/>
            <a:ahLst/>
            <a:cxnLst/>
            <a:rect l="l" t="t" r="r" b="b"/>
            <a:pathLst>
              <a:path w="533400" h="533400">
                <a:moveTo>
                  <a:pt x="266700" y="0"/>
                </a:moveTo>
                <a:lnTo>
                  <a:pt x="266700" y="0"/>
                </a:lnTo>
                <a:cubicBezTo>
                  <a:pt x="413896" y="0"/>
                  <a:pt x="533400" y="119504"/>
                  <a:pt x="533400" y="266700"/>
                </a:cubicBezTo>
                <a:lnTo>
                  <a:pt x="533400" y="266700"/>
                </a:lnTo>
                <a:cubicBezTo>
                  <a:pt x="533400" y="413896"/>
                  <a:pt x="413896" y="533400"/>
                  <a:pt x="266700" y="533400"/>
                </a:cubicBezTo>
                <a:lnTo>
                  <a:pt x="266700" y="533400"/>
                </a:lnTo>
                <a:cubicBezTo>
                  <a:pt x="119504" y="533400"/>
                  <a:pt x="0" y="413896"/>
                  <a:pt x="0" y="266700"/>
                </a:cubicBezTo>
                <a:lnTo>
                  <a:pt x="0" y="266700"/>
                </a:lnTo>
                <a:cubicBezTo>
                  <a:pt x="0" y="119504"/>
                  <a:pt x="119504" y="0"/>
                  <a:pt x="266700" y="0"/>
                </a:cubicBezTo>
                <a:close/>
              </a:path>
            </a:pathLst>
          </a:custGeom>
          <a:solidFill>
            <a:srgbClr val="8D99AE"/>
          </a:solidFill>
          <a:ln/>
        </p:spPr>
      </p:sp>
      <p:sp>
        <p:nvSpPr>
          <p:cNvPr id="25" name="Text 23"/>
          <p:cNvSpPr/>
          <p:nvPr/>
        </p:nvSpPr>
        <p:spPr>
          <a:xfrm>
            <a:off x="6419850" y="3547268"/>
            <a:ext cx="647700" cy="533400"/>
          </a:xfrm>
          <a:prstGeom prst="rect">
            <a:avLst/>
          </a:prstGeom>
          <a:noFill/>
          <a:ln/>
        </p:spPr>
        <p:txBody>
          <a:bodyPr wrap="square" lIns="0" tIns="0" rIns="0" bIns="0" rtlCol="0" anchor="ctr"/>
          <a:lstStyle/>
          <a:p>
            <a:pPr algn="ctr">
              <a:lnSpc>
                <a:spcPct val="110000"/>
              </a:lnSpc>
            </a:pPr>
            <a:r>
              <a:rPr lang="en-US" sz="1800" b="1" dirty="0">
                <a:solidFill>
                  <a:srgbClr val="1A1D21"/>
                </a:solidFill>
                <a:latin typeface="MiSans" pitchFamily="34" charset="0"/>
                <a:ea typeface="MiSans" pitchFamily="34" charset="-122"/>
                <a:cs typeface="MiSans" pitchFamily="34" charset="-120"/>
              </a:rPr>
              <a:t>IV</a:t>
            </a:r>
            <a:endParaRPr lang="en-US" sz="1600" dirty="0"/>
          </a:p>
        </p:txBody>
      </p:sp>
      <p:sp>
        <p:nvSpPr>
          <p:cNvPr id="26" name="Text 24"/>
          <p:cNvSpPr/>
          <p:nvPr/>
        </p:nvSpPr>
        <p:spPr>
          <a:xfrm>
            <a:off x="7162800" y="3547268"/>
            <a:ext cx="4533900" cy="304800"/>
          </a:xfrm>
          <a:prstGeom prst="rect">
            <a:avLst/>
          </a:prstGeom>
          <a:noFill/>
          <a:ln/>
        </p:spPr>
        <p:txBody>
          <a:bodyPr wrap="square" lIns="0" tIns="0" rIns="0" bIns="0" rtlCol="0" anchor="ctr"/>
          <a:lstStyle/>
          <a:p>
            <a:pPr>
              <a:lnSpc>
                <a:spcPct val="110000"/>
              </a:lnSpc>
            </a:pPr>
            <a:r>
              <a:rPr lang="en-US" sz="1800" b="1" dirty="0">
                <a:solidFill>
                  <a:srgbClr val="EDF2F4"/>
                </a:solidFill>
                <a:latin typeface="MiSans" pitchFamily="34" charset="0"/>
                <a:ea typeface="MiSans" pitchFamily="34" charset="-122"/>
                <a:cs typeface="MiSans" pitchFamily="34" charset="-120"/>
              </a:rPr>
              <a:t>La Llegada de Linux</a:t>
            </a:r>
            <a:endParaRPr lang="en-US" sz="1600" dirty="0"/>
          </a:p>
        </p:txBody>
      </p:sp>
      <p:sp>
        <p:nvSpPr>
          <p:cNvPr id="27" name="Text 25"/>
          <p:cNvSpPr/>
          <p:nvPr/>
        </p:nvSpPr>
        <p:spPr>
          <a:xfrm>
            <a:off x="7162800" y="3966368"/>
            <a:ext cx="4505325" cy="276225"/>
          </a:xfrm>
          <a:prstGeom prst="rect">
            <a:avLst/>
          </a:prstGeom>
          <a:noFill/>
          <a:ln/>
        </p:spPr>
        <p:txBody>
          <a:bodyPr wrap="square" lIns="0" tIns="0" rIns="0" bIns="0" rtlCol="0" anchor="ctr"/>
          <a:lstStyle/>
          <a:p>
            <a:pPr>
              <a:lnSpc>
                <a:spcPct val="140000"/>
              </a:lnSpc>
            </a:pPr>
            <a:r>
              <a:rPr lang="en-US" sz="1350" dirty="0">
                <a:solidFill>
                  <a:srgbClr val="8D99AE"/>
                </a:solidFill>
                <a:latin typeface="MiSans" pitchFamily="34" charset="0"/>
                <a:ea typeface="MiSans" pitchFamily="34" charset="-122"/>
                <a:cs typeface="MiSans" pitchFamily="34" charset="-120"/>
              </a:rPr>
              <a:t>1991: Linus Torvalds y el kernel que cambió el mundo</a:t>
            </a:r>
            <a:endParaRPr lang="en-US" sz="1600" dirty="0"/>
          </a:p>
        </p:txBody>
      </p:sp>
      <p:sp>
        <p:nvSpPr>
          <p:cNvPr id="28" name="Shape 26"/>
          <p:cNvSpPr/>
          <p:nvPr/>
        </p:nvSpPr>
        <p:spPr>
          <a:xfrm>
            <a:off x="400050" y="5151438"/>
            <a:ext cx="11410950" cy="1323975"/>
          </a:xfrm>
          <a:custGeom>
            <a:avLst/>
            <a:gdLst/>
            <a:ahLst/>
            <a:cxnLst/>
            <a:rect l="l" t="t" r="r" b="b"/>
            <a:pathLst>
              <a:path w="11410950" h="1323975">
                <a:moveTo>
                  <a:pt x="0" y="0"/>
                </a:moveTo>
                <a:lnTo>
                  <a:pt x="11334755" y="0"/>
                </a:lnTo>
                <a:cubicBezTo>
                  <a:pt x="11376836" y="0"/>
                  <a:pt x="11410950" y="34114"/>
                  <a:pt x="11410950" y="76195"/>
                </a:cubicBezTo>
                <a:lnTo>
                  <a:pt x="11410950" y="1247780"/>
                </a:lnTo>
                <a:cubicBezTo>
                  <a:pt x="11410950" y="1289861"/>
                  <a:pt x="11376836" y="1323975"/>
                  <a:pt x="11334755" y="1323975"/>
                </a:cubicBezTo>
                <a:lnTo>
                  <a:pt x="0" y="1323975"/>
                </a:lnTo>
                <a:lnTo>
                  <a:pt x="0" y="0"/>
                </a:lnTo>
                <a:close/>
              </a:path>
            </a:pathLst>
          </a:custGeom>
          <a:solidFill>
            <a:srgbClr val="4A5C6A">
              <a:alpha val="20000"/>
            </a:srgbClr>
          </a:solidFill>
          <a:ln/>
        </p:spPr>
      </p:sp>
      <p:sp>
        <p:nvSpPr>
          <p:cNvPr id="29" name="Shape 27"/>
          <p:cNvSpPr/>
          <p:nvPr/>
        </p:nvSpPr>
        <p:spPr>
          <a:xfrm>
            <a:off x="400050" y="5151438"/>
            <a:ext cx="38100" cy="1323975"/>
          </a:xfrm>
          <a:custGeom>
            <a:avLst/>
            <a:gdLst/>
            <a:ahLst/>
            <a:cxnLst/>
            <a:rect l="l" t="t" r="r" b="b"/>
            <a:pathLst>
              <a:path w="38100" h="1323975">
                <a:moveTo>
                  <a:pt x="0" y="0"/>
                </a:moveTo>
                <a:lnTo>
                  <a:pt x="38100" y="0"/>
                </a:lnTo>
                <a:lnTo>
                  <a:pt x="38100" y="1323975"/>
                </a:lnTo>
                <a:lnTo>
                  <a:pt x="0" y="1323975"/>
                </a:lnTo>
                <a:lnTo>
                  <a:pt x="0" y="0"/>
                </a:lnTo>
                <a:close/>
              </a:path>
            </a:pathLst>
          </a:custGeom>
          <a:solidFill>
            <a:srgbClr val="E07A5F"/>
          </a:solidFill>
          <a:ln/>
        </p:spPr>
      </p:sp>
      <p:sp>
        <p:nvSpPr>
          <p:cNvPr id="30" name="Shape 28"/>
          <p:cNvSpPr/>
          <p:nvPr/>
        </p:nvSpPr>
        <p:spPr>
          <a:xfrm>
            <a:off x="647700" y="5380038"/>
            <a:ext cx="533400" cy="533400"/>
          </a:xfrm>
          <a:custGeom>
            <a:avLst/>
            <a:gdLst/>
            <a:ahLst/>
            <a:cxnLst/>
            <a:rect l="l" t="t" r="r" b="b"/>
            <a:pathLst>
              <a:path w="533400" h="533400">
                <a:moveTo>
                  <a:pt x="266700" y="0"/>
                </a:moveTo>
                <a:lnTo>
                  <a:pt x="266700" y="0"/>
                </a:lnTo>
                <a:cubicBezTo>
                  <a:pt x="413896" y="0"/>
                  <a:pt x="533400" y="119504"/>
                  <a:pt x="533400" y="266700"/>
                </a:cubicBezTo>
                <a:lnTo>
                  <a:pt x="533400" y="266700"/>
                </a:lnTo>
                <a:cubicBezTo>
                  <a:pt x="533400" y="413896"/>
                  <a:pt x="413896" y="533400"/>
                  <a:pt x="266700" y="533400"/>
                </a:cubicBezTo>
                <a:lnTo>
                  <a:pt x="266700" y="533400"/>
                </a:lnTo>
                <a:cubicBezTo>
                  <a:pt x="119504" y="533400"/>
                  <a:pt x="0" y="413896"/>
                  <a:pt x="0" y="266700"/>
                </a:cubicBezTo>
                <a:lnTo>
                  <a:pt x="0" y="266700"/>
                </a:lnTo>
                <a:cubicBezTo>
                  <a:pt x="0" y="119504"/>
                  <a:pt x="119504" y="0"/>
                  <a:pt x="266700" y="0"/>
                </a:cubicBezTo>
                <a:close/>
              </a:path>
            </a:pathLst>
          </a:custGeom>
          <a:solidFill>
            <a:srgbClr val="E07A5F"/>
          </a:solidFill>
          <a:ln/>
        </p:spPr>
      </p:sp>
      <p:sp>
        <p:nvSpPr>
          <p:cNvPr id="31" name="Text 29"/>
          <p:cNvSpPr/>
          <p:nvPr/>
        </p:nvSpPr>
        <p:spPr>
          <a:xfrm>
            <a:off x="590550" y="5380038"/>
            <a:ext cx="647700" cy="533400"/>
          </a:xfrm>
          <a:prstGeom prst="rect">
            <a:avLst/>
          </a:prstGeom>
          <a:noFill/>
          <a:ln/>
        </p:spPr>
        <p:txBody>
          <a:bodyPr wrap="square" lIns="0" tIns="0" rIns="0" bIns="0" rtlCol="0" anchor="ctr"/>
          <a:lstStyle/>
          <a:p>
            <a:pPr algn="ctr">
              <a:lnSpc>
                <a:spcPct val="110000"/>
              </a:lnSpc>
            </a:pPr>
            <a:r>
              <a:rPr lang="en-US" sz="1800" b="1" dirty="0">
                <a:solidFill>
                  <a:srgbClr val="1A1D21"/>
                </a:solidFill>
                <a:latin typeface="MiSans" pitchFamily="34" charset="0"/>
                <a:ea typeface="MiSans" pitchFamily="34" charset="-122"/>
                <a:cs typeface="MiSans" pitchFamily="34" charset="-120"/>
              </a:rPr>
              <a:t>V</a:t>
            </a:r>
            <a:endParaRPr lang="en-US" sz="1600" dirty="0"/>
          </a:p>
        </p:txBody>
      </p:sp>
      <p:sp>
        <p:nvSpPr>
          <p:cNvPr id="32" name="Text 30"/>
          <p:cNvSpPr/>
          <p:nvPr/>
        </p:nvSpPr>
        <p:spPr>
          <a:xfrm>
            <a:off x="1333500" y="5380038"/>
            <a:ext cx="10363200" cy="304800"/>
          </a:xfrm>
          <a:prstGeom prst="rect">
            <a:avLst/>
          </a:prstGeom>
          <a:noFill/>
          <a:ln/>
        </p:spPr>
        <p:txBody>
          <a:bodyPr wrap="square" lIns="0" tIns="0" rIns="0" bIns="0" rtlCol="0" anchor="ctr"/>
          <a:lstStyle/>
          <a:p>
            <a:pPr>
              <a:lnSpc>
                <a:spcPct val="110000"/>
              </a:lnSpc>
            </a:pPr>
            <a:r>
              <a:rPr lang="en-US" sz="1800" b="1" dirty="0">
                <a:solidFill>
                  <a:srgbClr val="EDF2F4"/>
                </a:solidFill>
                <a:latin typeface="MiSans" pitchFamily="34" charset="0"/>
                <a:ea typeface="MiSans" pitchFamily="34" charset="-122"/>
                <a:cs typeface="MiSans" pitchFamily="34" charset="-120"/>
              </a:rPr>
              <a:t>Evolución y Éxito Actual</a:t>
            </a:r>
            <a:endParaRPr lang="en-US" sz="1600" dirty="0"/>
          </a:p>
        </p:txBody>
      </p:sp>
      <p:sp>
        <p:nvSpPr>
          <p:cNvPr id="33" name="Text 31"/>
          <p:cNvSpPr/>
          <p:nvPr/>
        </p:nvSpPr>
        <p:spPr>
          <a:xfrm>
            <a:off x="1333500" y="5799138"/>
            <a:ext cx="10334625" cy="276225"/>
          </a:xfrm>
          <a:prstGeom prst="rect">
            <a:avLst/>
          </a:prstGeom>
          <a:noFill/>
          <a:ln/>
        </p:spPr>
        <p:txBody>
          <a:bodyPr wrap="square" lIns="0" tIns="0" rIns="0" bIns="0" rtlCol="0" anchor="ctr"/>
          <a:lstStyle/>
          <a:p>
            <a:pPr>
              <a:lnSpc>
                <a:spcPct val="140000"/>
              </a:lnSpc>
            </a:pPr>
            <a:r>
              <a:rPr lang="en-US" sz="1350" dirty="0">
                <a:solidFill>
                  <a:srgbClr val="8D99AE"/>
                </a:solidFill>
                <a:latin typeface="MiSans" pitchFamily="34" charset="0"/>
                <a:ea typeface="MiSans" pitchFamily="34" charset="-122"/>
                <a:cs typeface="MiSans" pitchFamily="34" charset="-120"/>
              </a:rPr>
              <a:t>Desarrollo colaborativo, distribuciones y el dominio global de Linux en la era moderna</a:t>
            </a:r>
            <a:endParaRPr lang="en-US" sz="1600" dirty="0"/>
          </a:p>
        </p:txBody>
      </p:sp>
    </p:spTree>
  </p:cSld>
  <p:clrMapOvr>
    <a:masterClrMapping/>
  </p:clrMapOvr>
  <p:transition>
    <p:fade/>
    <p:spd val="med"/>
  </p:transition>
</p:sld>
</file>

<file path=ppt/slides/slide3.xml><?xml version="1.0" encoding="utf-8"?>
<p:sld xmlns:a="http://schemas.openxmlformats.org/drawingml/2006/main" xmlns:r="http://schemas.openxmlformats.org/officeDocument/2006/relationships" xmlns:p="http://schemas.openxmlformats.org/presentationml/2006/main">
  <p:cSld name="Slide 3">
    <p:bg>
      <p:bgPr>
        <a:solidFill>
          <a:srgbClr val="1A1D21"/>
        </a:solidFill>
      </p:bgPr>
    </p:bg>
    <p:spTree>
      <p:nvGrpSpPr>
        <p:cNvPr id="1" name=""/>
        <p:cNvGrpSpPr/>
        <p:nvPr/>
      </p:nvGrpSpPr>
      <p:grpSpPr>
        <a:xfrm>
          <a:off x="0" y="0"/>
          <a:ext cx="0" cy="0"/>
          <a:chOff x="0" y="0"/>
          <a:chExt cx="0" cy="0"/>
        </a:xfrm>
      </p:grpSpPr>
      <p:pic>
        <p:nvPicPr>
          <p:cNvPr id="2" name="Image 0" descr="https://kimi-web-img.moonshot.cn/img/upload.wikimedia.org/51b8384c47ed83c20559ffbb846a86ccbd02a26c.jpeg">    </p:cNvPr>
          <p:cNvPicPr>
            <a:picLocks noChangeAspect="1"/>
          </p:cNvPicPr>
          <p:nvPr/>
        </p:nvPicPr>
        <p:blipFill>
          <a:blip r:embed="rId1">
            <a:alphaModFix amt="25000"/>
          </a:blip>
          <a:srcRect l="0" r="0" t="14407" b="14407"/>
          <a:stretch/>
        </p:blipFill>
        <p:spPr>
          <a:xfrm>
            <a:off x="0" y="0"/>
            <a:ext cx="12192000" cy="6858000"/>
          </a:xfrm>
          <a:prstGeom prst="roundRect">
            <a:avLst>
              <a:gd name="adj" fmla="val 0"/>
            </a:avLst>
          </a:prstGeom>
        </p:spPr>
      </p:pic>
      <p:sp>
        <p:nvSpPr>
          <p:cNvPr id="3" name="Shape 0"/>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gradFill rotWithShape="1" flip="none">
            <a:gsLst>
              <a:gs pos="0">
                <a:srgbClr val="1A1D21"/>
              </a:gs>
              <a:gs pos="50000">
                <a:srgbClr val="1A1D21">
                  <a:alpha val="90000"/>
                </a:srgbClr>
              </a:gs>
              <a:gs pos="100000">
                <a:srgbClr val="000000">
                  <a:alpha val="0"/>
                </a:srgbClr>
              </a:gs>
            </a:gsLst>
            <a:lin ang="0" scaled="1"/>
          </a:gradFill>
          <a:ln/>
        </p:spPr>
      </p:sp>
      <p:sp>
        <p:nvSpPr>
          <p:cNvPr id="4" name="Shape 1"/>
          <p:cNvSpPr/>
          <p:nvPr/>
        </p:nvSpPr>
        <p:spPr>
          <a:xfrm>
            <a:off x="384810" y="1170146"/>
            <a:ext cx="1969770" cy="541020"/>
          </a:xfrm>
          <a:custGeom>
            <a:avLst/>
            <a:gdLst/>
            <a:ahLst/>
            <a:cxnLst/>
            <a:rect l="l" t="t" r="r" b="b"/>
            <a:pathLst>
              <a:path w="1969770" h="541020">
                <a:moveTo>
                  <a:pt x="76203" y="0"/>
                </a:moveTo>
                <a:lnTo>
                  <a:pt x="1893567" y="0"/>
                </a:lnTo>
                <a:cubicBezTo>
                  <a:pt x="1935653" y="0"/>
                  <a:pt x="1969770" y="34117"/>
                  <a:pt x="1969770" y="76203"/>
                </a:cubicBezTo>
                <a:lnTo>
                  <a:pt x="1969770" y="464817"/>
                </a:lnTo>
                <a:cubicBezTo>
                  <a:pt x="1969770" y="506903"/>
                  <a:pt x="1935653" y="541020"/>
                  <a:pt x="1893567" y="541020"/>
                </a:cubicBezTo>
                <a:lnTo>
                  <a:pt x="76203" y="541020"/>
                </a:lnTo>
                <a:cubicBezTo>
                  <a:pt x="34117" y="541020"/>
                  <a:pt x="0" y="506903"/>
                  <a:pt x="0" y="464817"/>
                </a:cubicBezTo>
                <a:lnTo>
                  <a:pt x="0" y="76203"/>
                </a:lnTo>
                <a:cubicBezTo>
                  <a:pt x="0" y="34145"/>
                  <a:pt x="34145" y="0"/>
                  <a:pt x="76203" y="0"/>
                </a:cubicBezTo>
                <a:close/>
              </a:path>
            </a:pathLst>
          </a:custGeom>
          <a:solidFill>
            <a:srgbClr val="E07A5F">
              <a:alpha val="20000"/>
            </a:srgbClr>
          </a:solidFill>
          <a:ln w="10160">
            <a:solidFill>
              <a:srgbClr val="E07A5F"/>
            </a:solidFill>
            <a:prstDash val="solid"/>
          </a:ln>
        </p:spPr>
      </p:sp>
      <p:sp>
        <p:nvSpPr>
          <p:cNvPr id="5" name="Text 2"/>
          <p:cNvSpPr/>
          <p:nvPr/>
        </p:nvSpPr>
        <p:spPr>
          <a:xfrm>
            <a:off x="617220" y="1284446"/>
            <a:ext cx="1619091" cy="312420"/>
          </a:xfrm>
          <a:prstGeom prst="rect">
            <a:avLst/>
          </a:prstGeom>
          <a:noFill/>
          <a:ln/>
        </p:spPr>
        <p:txBody>
          <a:bodyPr wrap="square" lIns="0" tIns="0" rIns="0" bIns="0" rtlCol="0" anchor="ctr"/>
          <a:lstStyle/>
          <a:p>
            <a:pPr>
              <a:lnSpc>
                <a:spcPct val="110000"/>
              </a:lnSpc>
            </a:pPr>
            <a:r>
              <a:rPr lang="en-US" sz="1800" b="1" spc="180" kern="0" dirty="0">
                <a:solidFill>
                  <a:srgbClr val="E07A5F"/>
                </a:solidFill>
                <a:latin typeface="MiSans" pitchFamily="34" charset="0"/>
                <a:ea typeface="MiSans" pitchFamily="34" charset="-122"/>
                <a:cs typeface="MiSans" pitchFamily="34" charset="-120"/>
              </a:rPr>
              <a:t>CAPÍTULO I</a:t>
            </a:r>
            <a:endParaRPr lang="en-US" sz="1600" dirty="0"/>
          </a:p>
        </p:txBody>
      </p:sp>
      <p:sp>
        <p:nvSpPr>
          <p:cNvPr id="6" name="Text 3"/>
          <p:cNvSpPr/>
          <p:nvPr/>
        </p:nvSpPr>
        <p:spPr>
          <a:xfrm>
            <a:off x="381000" y="2019777"/>
            <a:ext cx="11772900" cy="1714500"/>
          </a:xfrm>
          <a:prstGeom prst="rect">
            <a:avLst/>
          </a:prstGeom>
          <a:noFill/>
          <a:ln/>
        </p:spPr>
        <p:txBody>
          <a:bodyPr wrap="square" lIns="0" tIns="0" rIns="0" bIns="0" rtlCol="0" anchor="ctr"/>
          <a:lstStyle/>
          <a:p>
            <a:pPr>
              <a:lnSpc>
                <a:spcPct val="100000"/>
              </a:lnSpc>
            </a:pPr>
            <a:r>
              <a:rPr lang="en-US" sz="5400" b="1" dirty="0">
                <a:solidFill>
                  <a:srgbClr val="EDF2F4"/>
                </a:solidFill>
                <a:latin typeface="MiSans" pitchFamily="34" charset="0"/>
                <a:ea typeface="MiSans" pitchFamily="34" charset="-122"/>
                <a:cs typeface="MiSans" pitchFamily="34" charset="-120"/>
              </a:rPr>
              <a:t>El Origen de todo:</a:t>
            </a:r>
            <a:endParaRPr lang="en-US" sz="1600" dirty="0"/>
          </a:p>
          <a:p>
            <a:pPr>
              <a:lnSpc>
                <a:spcPct val="100000"/>
              </a:lnSpc>
            </a:pPr>
            <a:r>
              <a:rPr lang="en-US" sz="5400" b="1" dirty="0">
                <a:solidFill>
                  <a:srgbClr val="E07A5F"/>
                </a:solidFill>
                <a:latin typeface="MiSans" pitchFamily="34" charset="0"/>
                <a:ea typeface="MiSans" pitchFamily="34" charset="-122"/>
                <a:cs typeface="MiSans" pitchFamily="34" charset="-120"/>
              </a:rPr>
              <a:t>El Nacimiento de UNIX</a:t>
            </a:r>
            <a:endParaRPr lang="en-US" sz="1600" dirty="0"/>
          </a:p>
        </p:txBody>
      </p:sp>
      <p:sp>
        <p:nvSpPr>
          <p:cNvPr id="7" name="Text 4"/>
          <p:cNvSpPr/>
          <p:nvPr/>
        </p:nvSpPr>
        <p:spPr>
          <a:xfrm>
            <a:off x="381000" y="4039077"/>
            <a:ext cx="7458075" cy="933450"/>
          </a:xfrm>
          <a:prstGeom prst="rect">
            <a:avLst/>
          </a:prstGeom>
          <a:noFill/>
          <a:ln/>
        </p:spPr>
        <p:txBody>
          <a:bodyPr wrap="square" lIns="0" tIns="0" rIns="0" bIns="0" rtlCol="0" anchor="ctr"/>
          <a:lstStyle/>
          <a:p>
            <a:pPr>
              <a:lnSpc>
                <a:spcPct val="140000"/>
              </a:lnSpc>
            </a:pPr>
            <a:r>
              <a:rPr lang="en-US" sz="2250" dirty="0">
                <a:solidFill>
                  <a:srgbClr val="8D99AE"/>
                </a:solidFill>
                <a:latin typeface="MiSans" pitchFamily="34" charset="0"/>
                <a:ea typeface="MiSans" pitchFamily="34" charset="-122"/>
                <a:cs typeface="MiSans" pitchFamily="34" charset="-120"/>
              </a:rPr>
              <a:t>1969-1979: Los Laboratorios Bell y la revolución silenciosa que cambió la computación para siempre</a:t>
            </a:r>
            <a:endParaRPr lang="en-US" sz="1600" dirty="0"/>
          </a:p>
        </p:txBody>
      </p:sp>
      <p:sp>
        <p:nvSpPr>
          <p:cNvPr id="8" name="Shape 5"/>
          <p:cNvSpPr/>
          <p:nvPr/>
        </p:nvSpPr>
        <p:spPr>
          <a:xfrm>
            <a:off x="381000" y="5539264"/>
            <a:ext cx="762000" cy="38100"/>
          </a:xfrm>
          <a:custGeom>
            <a:avLst/>
            <a:gdLst/>
            <a:ahLst/>
            <a:cxnLst/>
            <a:rect l="l" t="t" r="r" b="b"/>
            <a:pathLst>
              <a:path w="762000" h="38100">
                <a:moveTo>
                  <a:pt x="0" y="0"/>
                </a:moveTo>
                <a:lnTo>
                  <a:pt x="762000" y="0"/>
                </a:lnTo>
                <a:lnTo>
                  <a:pt x="762000" y="38100"/>
                </a:lnTo>
                <a:lnTo>
                  <a:pt x="0" y="38100"/>
                </a:lnTo>
                <a:lnTo>
                  <a:pt x="0" y="0"/>
                </a:lnTo>
                <a:close/>
              </a:path>
            </a:pathLst>
          </a:custGeom>
          <a:solidFill>
            <a:srgbClr val="E07A5F"/>
          </a:solidFill>
          <a:ln/>
        </p:spPr>
      </p:sp>
      <p:sp>
        <p:nvSpPr>
          <p:cNvPr id="9" name="Text 6"/>
          <p:cNvSpPr/>
          <p:nvPr/>
        </p:nvSpPr>
        <p:spPr>
          <a:xfrm>
            <a:off x="1295400" y="5424964"/>
            <a:ext cx="4057650" cy="266700"/>
          </a:xfrm>
          <a:prstGeom prst="rect">
            <a:avLst/>
          </a:prstGeom>
          <a:noFill/>
          <a:ln/>
        </p:spPr>
        <p:txBody>
          <a:bodyPr wrap="square" lIns="0" tIns="0" rIns="0" bIns="0" rtlCol="0" anchor="ctr"/>
          <a:lstStyle/>
          <a:p>
            <a:pPr>
              <a:lnSpc>
                <a:spcPct val="120000"/>
              </a:lnSpc>
            </a:pPr>
            <a:r>
              <a:rPr lang="en-US" sz="1500" dirty="0">
                <a:solidFill>
                  <a:srgbClr val="8D99AE"/>
                </a:solidFill>
                <a:latin typeface="MiSans" pitchFamily="34" charset="0"/>
                <a:ea typeface="MiSans" pitchFamily="34" charset="-122"/>
                <a:cs typeface="MiSans" pitchFamily="34" charset="-120"/>
              </a:rPr>
              <a:t>Dennis Ritchie • Ken Thompson • Bell Labs</a:t>
            </a:r>
            <a:endParaRPr lang="en-US" sz="1600" dirty="0"/>
          </a:p>
        </p:txBody>
      </p:sp>
    </p:spTree>
  </p:cSld>
  <p:clrMapOvr>
    <a:masterClrMapping/>
  </p:clrMapOvr>
  <p:transition>
    <p:fade/>
    <p:spd val="med"/>
  </p:transition>
</p:sld>
</file>

<file path=ppt/slides/slide4.xml><?xml version="1.0" encoding="utf-8"?>
<p:sld xmlns:a="http://schemas.openxmlformats.org/drawingml/2006/main" xmlns:r="http://schemas.openxmlformats.org/officeDocument/2006/relationships" xmlns:p="http://schemas.openxmlformats.org/presentationml/2006/main">
  <p:cSld name="Slide 4">
    <p:bg>
      <p:bgPr>
        <a:solidFill>
          <a:srgbClr val="1A1D21"/>
        </a:solidFill>
      </p:bgPr>
    </p:bg>
    <p:spTree>
      <p:nvGrpSpPr>
        <p:cNvPr id="1" name=""/>
        <p:cNvGrpSpPr/>
        <p:nvPr/>
      </p:nvGrpSpPr>
      <p:grpSpPr>
        <a:xfrm>
          <a:off x="0" y="0"/>
          <a:ext cx="0" cy="0"/>
          <a:chOff x="0" y="0"/>
          <a:chExt cx="0" cy="0"/>
        </a:xfrm>
      </p:grpSpPr>
      <p:sp>
        <p:nvSpPr>
          <p:cNvPr id="2" name="Text 0"/>
          <p:cNvSpPr/>
          <p:nvPr/>
        </p:nvSpPr>
        <p:spPr>
          <a:xfrm>
            <a:off x="381000" y="381000"/>
            <a:ext cx="11506200" cy="228600"/>
          </a:xfrm>
          <a:prstGeom prst="rect">
            <a:avLst/>
          </a:prstGeom>
          <a:noFill/>
          <a:ln/>
        </p:spPr>
        <p:txBody>
          <a:bodyPr wrap="square" lIns="0" tIns="0" rIns="0" bIns="0" rtlCol="0" anchor="ctr"/>
          <a:lstStyle/>
          <a:p>
            <a:pPr>
              <a:lnSpc>
                <a:spcPct val="130000"/>
              </a:lnSpc>
            </a:pPr>
            <a:r>
              <a:rPr lang="en-US" sz="1200" b="1" spc="120" kern="0" dirty="0">
                <a:solidFill>
                  <a:srgbClr val="E07A5F"/>
                </a:solidFill>
                <a:latin typeface="MiSans" pitchFamily="34" charset="0"/>
                <a:ea typeface="MiSans" pitchFamily="34" charset="-122"/>
                <a:cs typeface="MiSans" pitchFamily="34" charset="-120"/>
              </a:rPr>
              <a:t>1969 • LABORATORIOS BELL</a:t>
            </a:r>
            <a:endParaRPr lang="en-US" sz="1600" dirty="0"/>
          </a:p>
        </p:txBody>
      </p:sp>
      <p:sp>
        <p:nvSpPr>
          <p:cNvPr id="3" name="Text 1"/>
          <p:cNvSpPr/>
          <p:nvPr/>
        </p:nvSpPr>
        <p:spPr>
          <a:xfrm>
            <a:off x="381000" y="685800"/>
            <a:ext cx="11658600" cy="457200"/>
          </a:xfrm>
          <a:prstGeom prst="rect">
            <a:avLst/>
          </a:prstGeom>
          <a:noFill/>
          <a:ln/>
        </p:spPr>
        <p:txBody>
          <a:bodyPr wrap="square" lIns="0" tIns="0" rIns="0" bIns="0" rtlCol="0" anchor="ctr"/>
          <a:lstStyle/>
          <a:p>
            <a:pPr>
              <a:lnSpc>
                <a:spcPct val="80000"/>
              </a:lnSpc>
            </a:pPr>
            <a:r>
              <a:rPr lang="en-US" sz="3600" b="1" dirty="0">
                <a:solidFill>
                  <a:srgbClr val="EDF2F4"/>
                </a:solidFill>
                <a:latin typeface="MiSans" pitchFamily="34" charset="0"/>
                <a:ea typeface="MiSans" pitchFamily="34" charset="-122"/>
                <a:cs typeface="MiSans" pitchFamily="34" charset="-120"/>
              </a:rPr>
              <a:t>UNIX Nace en los Laboratorios Bell</a:t>
            </a:r>
            <a:endParaRPr lang="en-US" sz="1600" dirty="0"/>
          </a:p>
        </p:txBody>
      </p:sp>
      <p:sp>
        <p:nvSpPr>
          <p:cNvPr id="4" name="Shape 2"/>
          <p:cNvSpPr/>
          <p:nvPr/>
        </p:nvSpPr>
        <p:spPr>
          <a:xfrm>
            <a:off x="400050" y="1371600"/>
            <a:ext cx="6096000" cy="1990725"/>
          </a:xfrm>
          <a:custGeom>
            <a:avLst/>
            <a:gdLst/>
            <a:ahLst/>
            <a:cxnLst/>
            <a:rect l="l" t="t" r="r" b="b"/>
            <a:pathLst>
              <a:path w="6096000" h="1990725">
                <a:moveTo>
                  <a:pt x="38100" y="0"/>
                </a:moveTo>
                <a:lnTo>
                  <a:pt x="6019795" y="0"/>
                </a:lnTo>
                <a:cubicBezTo>
                  <a:pt x="6061882" y="0"/>
                  <a:pt x="6096000" y="34118"/>
                  <a:pt x="6096000" y="76205"/>
                </a:cubicBezTo>
                <a:lnTo>
                  <a:pt x="6096000" y="1914520"/>
                </a:lnTo>
                <a:cubicBezTo>
                  <a:pt x="6096000" y="1956607"/>
                  <a:pt x="6061882" y="1990725"/>
                  <a:pt x="6019795" y="1990725"/>
                </a:cubicBezTo>
                <a:lnTo>
                  <a:pt x="38100" y="1990725"/>
                </a:lnTo>
                <a:cubicBezTo>
                  <a:pt x="17072" y="1990725"/>
                  <a:pt x="0" y="1973653"/>
                  <a:pt x="0" y="1952625"/>
                </a:cubicBezTo>
                <a:lnTo>
                  <a:pt x="0" y="38100"/>
                </a:lnTo>
                <a:cubicBezTo>
                  <a:pt x="0" y="17072"/>
                  <a:pt x="17072" y="0"/>
                  <a:pt x="38100" y="0"/>
                </a:cubicBezTo>
                <a:close/>
              </a:path>
            </a:pathLst>
          </a:custGeom>
          <a:solidFill>
            <a:srgbClr val="4A5C6A">
              <a:alpha val="20000"/>
            </a:srgbClr>
          </a:solidFill>
          <a:ln/>
        </p:spPr>
      </p:sp>
      <p:sp>
        <p:nvSpPr>
          <p:cNvPr id="5" name="Shape 3"/>
          <p:cNvSpPr/>
          <p:nvPr/>
        </p:nvSpPr>
        <p:spPr>
          <a:xfrm>
            <a:off x="400050" y="1371600"/>
            <a:ext cx="38100" cy="1990725"/>
          </a:xfrm>
          <a:custGeom>
            <a:avLst/>
            <a:gdLst/>
            <a:ahLst/>
            <a:cxnLst/>
            <a:rect l="l" t="t" r="r" b="b"/>
            <a:pathLst>
              <a:path w="38100" h="1990725">
                <a:moveTo>
                  <a:pt x="38100" y="0"/>
                </a:moveTo>
                <a:lnTo>
                  <a:pt x="38100" y="0"/>
                </a:lnTo>
                <a:lnTo>
                  <a:pt x="38100" y="1990725"/>
                </a:lnTo>
                <a:lnTo>
                  <a:pt x="38100" y="1990725"/>
                </a:lnTo>
                <a:cubicBezTo>
                  <a:pt x="17072" y="1990725"/>
                  <a:pt x="0" y="1973653"/>
                  <a:pt x="0" y="1952625"/>
                </a:cubicBezTo>
                <a:lnTo>
                  <a:pt x="0" y="38100"/>
                </a:lnTo>
                <a:cubicBezTo>
                  <a:pt x="0" y="17072"/>
                  <a:pt x="17072" y="0"/>
                  <a:pt x="38100" y="0"/>
                </a:cubicBezTo>
                <a:close/>
              </a:path>
            </a:pathLst>
          </a:custGeom>
          <a:solidFill>
            <a:srgbClr val="E07A5F"/>
          </a:solidFill>
          <a:ln/>
        </p:spPr>
      </p:sp>
      <p:sp>
        <p:nvSpPr>
          <p:cNvPr id="6" name="Shape 4"/>
          <p:cNvSpPr/>
          <p:nvPr/>
        </p:nvSpPr>
        <p:spPr>
          <a:xfrm>
            <a:off x="631031" y="1638300"/>
            <a:ext cx="214313" cy="285750"/>
          </a:xfrm>
          <a:custGeom>
            <a:avLst/>
            <a:gdLst/>
            <a:ahLst/>
            <a:cxnLst/>
            <a:rect l="l" t="t" r="r" b="b"/>
            <a:pathLst>
              <a:path w="214313" h="285750">
                <a:moveTo>
                  <a:pt x="163469" y="214313"/>
                </a:moveTo>
                <a:cubicBezTo>
                  <a:pt x="167543" y="201867"/>
                  <a:pt x="175692" y="190593"/>
                  <a:pt x="184900" y="180882"/>
                </a:cubicBezTo>
                <a:cubicBezTo>
                  <a:pt x="203150" y="161683"/>
                  <a:pt x="214312" y="135731"/>
                  <a:pt x="214312" y="107156"/>
                </a:cubicBezTo>
                <a:cubicBezTo>
                  <a:pt x="214312" y="47997"/>
                  <a:pt x="166315" y="0"/>
                  <a:pt x="107156" y="0"/>
                </a:cubicBezTo>
                <a:cubicBezTo>
                  <a:pt x="47997" y="0"/>
                  <a:pt x="0" y="47997"/>
                  <a:pt x="0" y="107156"/>
                </a:cubicBezTo>
                <a:cubicBezTo>
                  <a:pt x="0" y="135731"/>
                  <a:pt x="11162" y="161683"/>
                  <a:pt x="29412" y="180882"/>
                </a:cubicBezTo>
                <a:cubicBezTo>
                  <a:pt x="38621" y="190593"/>
                  <a:pt x="46825" y="201867"/>
                  <a:pt x="50843" y="214313"/>
                </a:cubicBezTo>
                <a:lnTo>
                  <a:pt x="163413" y="214313"/>
                </a:lnTo>
                <a:close/>
                <a:moveTo>
                  <a:pt x="160734" y="241102"/>
                </a:moveTo>
                <a:lnTo>
                  <a:pt x="53578" y="241102"/>
                </a:lnTo>
                <a:lnTo>
                  <a:pt x="53578" y="250031"/>
                </a:lnTo>
                <a:cubicBezTo>
                  <a:pt x="53578" y="274700"/>
                  <a:pt x="73558" y="294680"/>
                  <a:pt x="98227" y="294680"/>
                </a:cubicBezTo>
                <a:lnTo>
                  <a:pt x="116086" y="294680"/>
                </a:lnTo>
                <a:cubicBezTo>
                  <a:pt x="140754" y="294680"/>
                  <a:pt x="160734" y="274700"/>
                  <a:pt x="160734" y="250031"/>
                </a:cubicBezTo>
                <a:lnTo>
                  <a:pt x="160734" y="241102"/>
                </a:lnTo>
                <a:close/>
                <a:moveTo>
                  <a:pt x="102691" y="62508"/>
                </a:moveTo>
                <a:cubicBezTo>
                  <a:pt x="80479" y="62508"/>
                  <a:pt x="62508" y="80479"/>
                  <a:pt x="62508" y="102691"/>
                </a:cubicBezTo>
                <a:cubicBezTo>
                  <a:pt x="62508" y="110114"/>
                  <a:pt x="56536" y="116086"/>
                  <a:pt x="49113" y="116086"/>
                </a:cubicBezTo>
                <a:cubicBezTo>
                  <a:pt x="41690" y="116086"/>
                  <a:pt x="35719" y="110114"/>
                  <a:pt x="35719" y="102691"/>
                </a:cubicBezTo>
                <a:cubicBezTo>
                  <a:pt x="35719" y="65689"/>
                  <a:pt x="65689" y="35719"/>
                  <a:pt x="102691" y="35719"/>
                </a:cubicBezTo>
                <a:cubicBezTo>
                  <a:pt x="110114" y="35719"/>
                  <a:pt x="116086" y="41690"/>
                  <a:pt x="116086" y="49113"/>
                </a:cubicBezTo>
                <a:cubicBezTo>
                  <a:pt x="116086" y="56536"/>
                  <a:pt x="110114" y="62508"/>
                  <a:pt x="102691" y="62508"/>
                </a:cubicBezTo>
                <a:close/>
              </a:path>
            </a:pathLst>
          </a:custGeom>
          <a:solidFill>
            <a:srgbClr val="E07A5F"/>
          </a:solidFill>
          <a:ln/>
        </p:spPr>
      </p:sp>
      <p:sp>
        <p:nvSpPr>
          <p:cNvPr id="7" name="Text 5"/>
          <p:cNvSpPr/>
          <p:nvPr/>
        </p:nvSpPr>
        <p:spPr>
          <a:xfrm>
            <a:off x="982980" y="1600200"/>
            <a:ext cx="5400675" cy="304800"/>
          </a:xfrm>
          <a:prstGeom prst="rect">
            <a:avLst/>
          </a:prstGeom>
          <a:noFill/>
          <a:ln/>
        </p:spPr>
        <p:txBody>
          <a:bodyPr wrap="square" lIns="0" tIns="0" rIns="0" bIns="0" rtlCol="0" anchor="ctr"/>
          <a:lstStyle/>
          <a:p>
            <a:pPr>
              <a:lnSpc>
                <a:spcPct val="110000"/>
              </a:lnSpc>
            </a:pPr>
            <a:r>
              <a:rPr lang="en-US" sz="1800" b="1" dirty="0">
                <a:solidFill>
                  <a:srgbClr val="EDF2F4"/>
                </a:solidFill>
                <a:latin typeface="MiSans" pitchFamily="34" charset="0"/>
                <a:ea typeface="MiSans" pitchFamily="34" charset="-122"/>
                <a:cs typeface="MiSans" pitchFamily="34" charset="-120"/>
              </a:rPr>
              <a:t>El Fracaso de Multics</a:t>
            </a:r>
            <a:endParaRPr lang="en-US" sz="1600" dirty="0"/>
          </a:p>
        </p:txBody>
      </p:sp>
      <p:sp>
        <p:nvSpPr>
          <p:cNvPr id="8" name="Text 6"/>
          <p:cNvSpPr/>
          <p:nvPr/>
        </p:nvSpPr>
        <p:spPr>
          <a:xfrm>
            <a:off x="982980" y="2019300"/>
            <a:ext cx="5372100" cy="1114425"/>
          </a:xfrm>
          <a:prstGeom prst="rect">
            <a:avLst/>
          </a:prstGeom>
          <a:noFill/>
          <a:ln/>
        </p:spPr>
        <p:txBody>
          <a:bodyPr wrap="square" lIns="0" tIns="0" rIns="0" bIns="0" rtlCol="0" anchor="ctr"/>
          <a:lstStyle/>
          <a:p>
            <a:pPr>
              <a:lnSpc>
                <a:spcPct val="140000"/>
              </a:lnSpc>
            </a:pPr>
            <a:r>
              <a:rPr lang="en-US" sz="1350" dirty="0">
                <a:solidFill>
                  <a:srgbClr val="8D99AE"/>
                </a:solidFill>
                <a:latin typeface="MiSans" pitchFamily="34" charset="0"/>
                <a:ea typeface="MiSans" pitchFamily="34" charset="-122"/>
                <a:cs typeface="MiSans" pitchFamily="34" charset="-120"/>
              </a:rPr>
              <a:t>En 1969, tras el abandono del ambicioso proyecto Multics, Dennis Ritchie y Ken Thompson buscaron crear algo más simple y eficiente. Aprovecharon un </a:t>
            </a:r>
            <a:pPr>
              <a:lnSpc>
                <a:spcPct val="140000"/>
              </a:lnSpc>
            </a:pPr>
            <a:r>
              <a:rPr lang="en-US" sz="1350" b="1" dirty="0">
                <a:solidFill>
                  <a:srgbClr val="E07A5F"/>
                </a:solidFill>
                <a:latin typeface="MiSans" pitchFamily="34" charset="0"/>
                <a:ea typeface="MiSans" pitchFamily="34" charset="-122"/>
                <a:cs typeface="MiSans" pitchFamily="34" charset="-120"/>
              </a:rPr>
              <a:t>PDP-7 abandonado</a:t>
            </a:r>
            <a:pPr>
              <a:lnSpc>
                <a:spcPct val="140000"/>
              </a:lnSpc>
            </a:pPr>
            <a:r>
              <a:rPr lang="en-US" sz="1350" dirty="0">
                <a:solidFill>
                  <a:srgbClr val="8D99AE"/>
                </a:solidFill>
                <a:latin typeface="MiSans" pitchFamily="34" charset="0"/>
                <a:ea typeface="MiSans" pitchFamily="34" charset="-122"/>
                <a:cs typeface="MiSans" pitchFamily="34" charset="-120"/>
              </a:rPr>
              <a:t> para desarrollar un sistema operativo que revolucionaría la computación.</a:t>
            </a:r>
            <a:endParaRPr lang="en-US" sz="1600" dirty="0"/>
          </a:p>
        </p:txBody>
      </p:sp>
      <p:sp>
        <p:nvSpPr>
          <p:cNvPr id="9" name="Shape 7"/>
          <p:cNvSpPr/>
          <p:nvPr/>
        </p:nvSpPr>
        <p:spPr>
          <a:xfrm>
            <a:off x="400050" y="3362325"/>
            <a:ext cx="6096000" cy="2266950"/>
          </a:xfrm>
          <a:custGeom>
            <a:avLst/>
            <a:gdLst/>
            <a:ahLst/>
            <a:cxnLst/>
            <a:rect l="l" t="t" r="r" b="b"/>
            <a:pathLst>
              <a:path w="6096000" h="2266950">
                <a:moveTo>
                  <a:pt x="38100" y="0"/>
                </a:moveTo>
                <a:lnTo>
                  <a:pt x="6019808" y="0"/>
                </a:lnTo>
                <a:cubicBezTo>
                  <a:pt x="6061888" y="0"/>
                  <a:pt x="6096000" y="34112"/>
                  <a:pt x="6096000" y="76192"/>
                </a:cubicBezTo>
                <a:lnTo>
                  <a:pt x="6096000" y="2190758"/>
                </a:lnTo>
                <a:cubicBezTo>
                  <a:pt x="6096000" y="2232838"/>
                  <a:pt x="6061888" y="2266950"/>
                  <a:pt x="6019808" y="2266950"/>
                </a:cubicBezTo>
                <a:lnTo>
                  <a:pt x="38100" y="2266950"/>
                </a:lnTo>
                <a:cubicBezTo>
                  <a:pt x="17072" y="2266950"/>
                  <a:pt x="0" y="2249878"/>
                  <a:pt x="0" y="2228850"/>
                </a:cubicBezTo>
                <a:lnTo>
                  <a:pt x="0" y="38100"/>
                </a:lnTo>
                <a:cubicBezTo>
                  <a:pt x="0" y="17072"/>
                  <a:pt x="17072" y="0"/>
                  <a:pt x="38100" y="0"/>
                </a:cubicBezTo>
                <a:close/>
              </a:path>
            </a:pathLst>
          </a:custGeom>
          <a:solidFill>
            <a:srgbClr val="4A5C6A">
              <a:alpha val="20000"/>
            </a:srgbClr>
          </a:solidFill>
          <a:ln/>
        </p:spPr>
      </p:sp>
      <p:sp>
        <p:nvSpPr>
          <p:cNvPr id="10" name="Shape 8"/>
          <p:cNvSpPr/>
          <p:nvPr/>
        </p:nvSpPr>
        <p:spPr>
          <a:xfrm>
            <a:off x="400050" y="3362325"/>
            <a:ext cx="38100" cy="2266950"/>
          </a:xfrm>
          <a:custGeom>
            <a:avLst/>
            <a:gdLst/>
            <a:ahLst/>
            <a:cxnLst/>
            <a:rect l="l" t="t" r="r" b="b"/>
            <a:pathLst>
              <a:path w="38100" h="2266950">
                <a:moveTo>
                  <a:pt x="38100" y="0"/>
                </a:moveTo>
                <a:lnTo>
                  <a:pt x="38100" y="0"/>
                </a:lnTo>
                <a:lnTo>
                  <a:pt x="38100" y="2266950"/>
                </a:lnTo>
                <a:lnTo>
                  <a:pt x="38100" y="2266950"/>
                </a:lnTo>
                <a:cubicBezTo>
                  <a:pt x="17072" y="2266950"/>
                  <a:pt x="0" y="2249878"/>
                  <a:pt x="0" y="2228850"/>
                </a:cubicBezTo>
                <a:lnTo>
                  <a:pt x="0" y="38100"/>
                </a:lnTo>
                <a:cubicBezTo>
                  <a:pt x="0" y="17072"/>
                  <a:pt x="17072" y="0"/>
                  <a:pt x="38100" y="0"/>
                </a:cubicBezTo>
                <a:close/>
              </a:path>
            </a:pathLst>
          </a:custGeom>
          <a:solidFill>
            <a:srgbClr val="8D99AE"/>
          </a:solidFill>
          <a:ln/>
        </p:spPr>
      </p:sp>
      <p:sp>
        <p:nvSpPr>
          <p:cNvPr id="11" name="Shape 9"/>
          <p:cNvSpPr/>
          <p:nvPr/>
        </p:nvSpPr>
        <p:spPr>
          <a:xfrm>
            <a:off x="613172" y="3629025"/>
            <a:ext cx="250031" cy="285750"/>
          </a:xfrm>
          <a:custGeom>
            <a:avLst/>
            <a:gdLst/>
            <a:ahLst/>
            <a:cxnLst/>
            <a:rect l="l" t="t" r="r" b="b"/>
            <a:pathLst>
              <a:path w="250031" h="285750">
                <a:moveTo>
                  <a:pt x="160734" y="0"/>
                </a:moveTo>
                <a:lnTo>
                  <a:pt x="71438" y="0"/>
                </a:lnTo>
                <a:cubicBezTo>
                  <a:pt x="61559" y="0"/>
                  <a:pt x="53578" y="7981"/>
                  <a:pt x="53578" y="17859"/>
                </a:cubicBezTo>
                <a:cubicBezTo>
                  <a:pt x="53578" y="27738"/>
                  <a:pt x="61559" y="35719"/>
                  <a:pt x="71438" y="35719"/>
                </a:cubicBezTo>
                <a:lnTo>
                  <a:pt x="71438" y="120272"/>
                </a:lnTo>
                <a:lnTo>
                  <a:pt x="4186" y="237920"/>
                </a:lnTo>
                <a:cubicBezTo>
                  <a:pt x="1451" y="242776"/>
                  <a:pt x="0" y="248190"/>
                  <a:pt x="0" y="253771"/>
                </a:cubicBezTo>
                <a:cubicBezTo>
                  <a:pt x="0" y="271463"/>
                  <a:pt x="14288" y="285750"/>
                  <a:pt x="31979" y="285750"/>
                </a:cubicBezTo>
                <a:lnTo>
                  <a:pt x="218052" y="285750"/>
                </a:lnTo>
                <a:cubicBezTo>
                  <a:pt x="235688" y="285750"/>
                  <a:pt x="250031" y="271463"/>
                  <a:pt x="250031" y="253771"/>
                </a:cubicBezTo>
                <a:cubicBezTo>
                  <a:pt x="250031" y="248190"/>
                  <a:pt x="248580" y="242720"/>
                  <a:pt x="245845" y="237920"/>
                </a:cubicBezTo>
                <a:lnTo>
                  <a:pt x="178594" y="120272"/>
                </a:lnTo>
                <a:lnTo>
                  <a:pt x="178594" y="35719"/>
                </a:lnTo>
                <a:cubicBezTo>
                  <a:pt x="188472" y="35719"/>
                  <a:pt x="196453" y="27738"/>
                  <a:pt x="196453" y="17859"/>
                </a:cubicBezTo>
                <a:cubicBezTo>
                  <a:pt x="196453" y="7981"/>
                  <a:pt x="188472" y="0"/>
                  <a:pt x="178594" y="0"/>
                </a:cubicBezTo>
                <a:lnTo>
                  <a:pt x="160734" y="0"/>
                </a:lnTo>
                <a:close/>
                <a:moveTo>
                  <a:pt x="107156" y="120272"/>
                </a:moveTo>
                <a:lnTo>
                  <a:pt x="107156" y="35719"/>
                </a:lnTo>
                <a:lnTo>
                  <a:pt x="142875" y="35719"/>
                </a:lnTo>
                <a:lnTo>
                  <a:pt x="142875" y="120272"/>
                </a:lnTo>
                <a:cubicBezTo>
                  <a:pt x="142875" y="126467"/>
                  <a:pt x="144494" y="132606"/>
                  <a:pt x="147563" y="138019"/>
                </a:cubicBezTo>
                <a:lnTo>
                  <a:pt x="170780" y="178594"/>
                </a:lnTo>
                <a:lnTo>
                  <a:pt x="79251" y="178594"/>
                </a:lnTo>
                <a:lnTo>
                  <a:pt x="102468" y="138019"/>
                </a:lnTo>
                <a:cubicBezTo>
                  <a:pt x="105538" y="132606"/>
                  <a:pt x="107156" y="126523"/>
                  <a:pt x="107156" y="120272"/>
                </a:cubicBezTo>
                <a:close/>
              </a:path>
            </a:pathLst>
          </a:custGeom>
          <a:solidFill>
            <a:srgbClr val="8D99AE"/>
          </a:solidFill>
          <a:ln/>
        </p:spPr>
      </p:sp>
      <p:sp>
        <p:nvSpPr>
          <p:cNvPr id="12" name="Text 10"/>
          <p:cNvSpPr/>
          <p:nvPr/>
        </p:nvSpPr>
        <p:spPr>
          <a:xfrm>
            <a:off x="982980" y="3590925"/>
            <a:ext cx="5400675" cy="304800"/>
          </a:xfrm>
          <a:prstGeom prst="rect">
            <a:avLst/>
          </a:prstGeom>
          <a:noFill/>
          <a:ln/>
        </p:spPr>
        <p:txBody>
          <a:bodyPr wrap="square" lIns="0" tIns="0" rIns="0" bIns="0" rtlCol="0" anchor="ctr"/>
          <a:lstStyle/>
          <a:p>
            <a:pPr>
              <a:lnSpc>
                <a:spcPct val="110000"/>
              </a:lnSpc>
            </a:pPr>
            <a:r>
              <a:rPr lang="en-US" sz="1800" b="1" dirty="0">
                <a:solidFill>
                  <a:srgbClr val="EDF2F4"/>
                </a:solidFill>
                <a:latin typeface="MiSans" pitchFamily="34" charset="0"/>
                <a:ea typeface="MiSans" pitchFamily="34" charset="-122"/>
                <a:cs typeface="MiSans" pitchFamily="34" charset="-120"/>
              </a:rPr>
              <a:t>El Entorno de Innovación</a:t>
            </a:r>
            <a:endParaRPr lang="en-US" sz="1600" dirty="0"/>
          </a:p>
        </p:txBody>
      </p:sp>
      <p:sp>
        <p:nvSpPr>
          <p:cNvPr id="13" name="Text 11"/>
          <p:cNvSpPr/>
          <p:nvPr/>
        </p:nvSpPr>
        <p:spPr>
          <a:xfrm>
            <a:off x="982980" y="4010025"/>
            <a:ext cx="5372100" cy="1390650"/>
          </a:xfrm>
          <a:prstGeom prst="rect">
            <a:avLst/>
          </a:prstGeom>
          <a:noFill/>
          <a:ln/>
        </p:spPr>
        <p:txBody>
          <a:bodyPr wrap="square" lIns="0" tIns="0" rIns="0" bIns="0" rtlCol="0" anchor="ctr"/>
          <a:lstStyle/>
          <a:p>
            <a:pPr>
              <a:lnSpc>
                <a:spcPct val="140000"/>
              </a:lnSpc>
            </a:pPr>
            <a:r>
              <a:rPr lang="en-US" sz="1350" dirty="0">
                <a:solidFill>
                  <a:srgbClr val="8D99AE"/>
                </a:solidFill>
                <a:latin typeface="MiSans" pitchFamily="34" charset="0"/>
                <a:ea typeface="MiSans" pitchFamily="34" charset="-122"/>
                <a:cs typeface="MiSans" pitchFamily="34" charset="-120"/>
              </a:rPr>
              <a:t>Los Laboratorios Bell proporcionaron un ambiente único donde la investigación pura era prioridad. Sin presión comercial inmediata, los científicos podían experimentar libremente, sentando las bases para una de las innovaciones más importantes de la historia tecnológica.</a:t>
            </a:r>
            <a:endParaRPr lang="en-US" sz="1600" dirty="0"/>
          </a:p>
        </p:txBody>
      </p:sp>
      <p:sp>
        <p:nvSpPr>
          <p:cNvPr id="14" name="Shape 12"/>
          <p:cNvSpPr/>
          <p:nvPr/>
        </p:nvSpPr>
        <p:spPr>
          <a:xfrm>
            <a:off x="384810" y="5635466"/>
            <a:ext cx="6113145" cy="998220"/>
          </a:xfrm>
          <a:custGeom>
            <a:avLst/>
            <a:gdLst/>
            <a:ahLst/>
            <a:cxnLst/>
            <a:rect l="l" t="t" r="r" b="b"/>
            <a:pathLst>
              <a:path w="6113145" h="998220">
                <a:moveTo>
                  <a:pt x="76204" y="0"/>
                </a:moveTo>
                <a:lnTo>
                  <a:pt x="6036941" y="0"/>
                </a:lnTo>
                <a:cubicBezTo>
                  <a:pt x="6079027" y="0"/>
                  <a:pt x="6113145" y="34118"/>
                  <a:pt x="6113145" y="76204"/>
                </a:cubicBezTo>
                <a:lnTo>
                  <a:pt x="6113145" y="922016"/>
                </a:lnTo>
                <a:cubicBezTo>
                  <a:pt x="6113145" y="964102"/>
                  <a:pt x="6079027" y="998220"/>
                  <a:pt x="6036941" y="998220"/>
                </a:cubicBezTo>
                <a:lnTo>
                  <a:pt x="76204" y="998220"/>
                </a:lnTo>
                <a:cubicBezTo>
                  <a:pt x="34118" y="998220"/>
                  <a:pt x="0" y="964102"/>
                  <a:pt x="0" y="922016"/>
                </a:cubicBezTo>
                <a:lnTo>
                  <a:pt x="0" y="76204"/>
                </a:lnTo>
                <a:cubicBezTo>
                  <a:pt x="0" y="34146"/>
                  <a:pt x="34146" y="0"/>
                  <a:pt x="76204" y="0"/>
                </a:cubicBezTo>
                <a:close/>
              </a:path>
            </a:pathLst>
          </a:custGeom>
          <a:solidFill>
            <a:srgbClr val="E07A5F">
              <a:alpha val="10196"/>
            </a:srgbClr>
          </a:solidFill>
          <a:ln w="10160">
            <a:solidFill>
              <a:srgbClr val="E07A5F">
                <a:alpha val="30196"/>
              </a:srgbClr>
            </a:solidFill>
            <a:prstDash val="solid"/>
          </a:ln>
        </p:spPr>
      </p:sp>
      <p:sp>
        <p:nvSpPr>
          <p:cNvPr id="15" name="Shape 13"/>
          <p:cNvSpPr/>
          <p:nvPr/>
        </p:nvSpPr>
        <p:spPr>
          <a:xfrm>
            <a:off x="660083" y="6020277"/>
            <a:ext cx="200025" cy="228600"/>
          </a:xfrm>
          <a:custGeom>
            <a:avLst/>
            <a:gdLst/>
            <a:ahLst/>
            <a:cxnLst/>
            <a:rect l="l" t="t" r="r" b="b"/>
            <a:pathLst>
              <a:path w="200025" h="228600">
                <a:moveTo>
                  <a:pt x="0" y="96441"/>
                </a:moveTo>
                <a:cubicBezTo>
                  <a:pt x="0" y="66839"/>
                  <a:pt x="23976" y="42863"/>
                  <a:pt x="53578" y="42863"/>
                </a:cubicBezTo>
                <a:lnTo>
                  <a:pt x="57150" y="42863"/>
                </a:lnTo>
                <a:cubicBezTo>
                  <a:pt x="65053" y="42863"/>
                  <a:pt x="71438" y="49247"/>
                  <a:pt x="71438" y="57150"/>
                </a:cubicBezTo>
                <a:cubicBezTo>
                  <a:pt x="71438" y="65053"/>
                  <a:pt x="65053" y="71438"/>
                  <a:pt x="57150" y="71438"/>
                </a:cubicBezTo>
                <a:lnTo>
                  <a:pt x="53578" y="71438"/>
                </a:lnTo>
                <a:cubicBezTo>
                  <a:pt x="39782" y="71438"/>
                  <a:pt x="28575" y="82644"/>
                  <a:pt x="28575" y="96441"/>
                </a:cubicBezTo>
                <a:lnTo>
                  <a:pt x="28575" y="100013"/>
                </a:lnTo>
                <a:lnTo>
                  <a:pt x="57150" y="100013"/>
                </a:lnTo>
                <a:cubicBezTo>
                  <a:pt x="72911" y="100013"/>
                  <a:pt x="85725" y="112827"/>
                  <a:pt x="85725" y="128588"/>
                </a:cubicBezTo>
                <a:lnTo>
                  <a:pt x="85725" y="157163"/>
                </a:lnTo>
                <a:cubicBezTo>
                  <a:pt x="85725" y="172923"/>
                  <a:pt x="72911" y="185738"/>
                  <a:pt x="57150" y="185738"/>
                </a:cubicBezTo>
                <a:lnTo>
                  <a:pt x="28575" y="185738"/>
                </a:lnTo>
                <a:cubicBezTo>
                  <a:pt x="12814" y="185738"/>
                  <a:pt x="0" y="172923"/>
                  <a:pt x="0" y="157163"/>
                </a:cubicBezTo>
                <a:lnTo>
                  <a:pt x="0" y="96441"/>
                </a:lnTo>
                <a:close/>
                <a:moveTo>
                  <a:pt x="114300" y="96441"/>
                </a:moveTo>
                <a:cubicBezTo>
                  <a:pt x="114300" y="66839"/>
                  <a:pt x="138276" y="42863"/>
                  <a:pt x="167878" y="42863"/>
                </a:cubicBezTo>
                <a:lnTo>
                  <a:pt x="171450" y="42863"/>
                </a:lnTo>
                <a:cubicBezTo>
                  <a:pt x="179353" y="42863"/>
                  <a:pt x="185738" y="49247"/>
                  <a:pt x="185738" y="57150"/>
                </a:cubicBezTo>
                <a:cubicBezTo>
                  <a:pt x="185738" y="65053"/>
                  <a:pt x="179353" y="71438"/>
                  <a:pt x="171450" y="71438"/>
                </a:cubicBezTo>
                <a:lnTo>
                  <a:pt x="167878" y="71438"/>
                </a:lnTo>
                <a:cubicBezTo>
                  <a:pt x="154082" y="71438"/>
                  <a:pt x="142875" y="82644"/>
                  <a:pt x="142875" y="96441"/>
                </a:cubicBezTo>
                <a:lnTo>
                  <a:pt x="142875" y="100013"/>
                </a:lnTo>
                <a:lnTo>
                  <a:pt x="171450" y="100013"/>
                </a:lnTo>
                <a:cubicBezTo>
                  <a:pt x="187211" y="100013"/>
                  <a:pt x="200025" y="112827"/>
                  <a:pt x="200025" y="128588"/>
                </a:cubicBezTo>
                <a:lnTo>
                  <a:pt x="200025" y="157163"/>
                </a:lnTo>
                <a:cubicBezTo>
                  <a:pt x="200025" y="172923"/>
                  <a:pt x="187211" y="185738"/>
                  <a:pt x="171450" y="185738"/>
                </a:cubicBezTo>
                <a:lnTo>
                  <a:pt x="142875" y="185738"/>
                </a:lnTo>
                <a:cubicBezTo>
                  <a:pt x="127114" y="185738"/>
                  <a:pt x="114300" y="172923"/>
                  <a:pt x="114300" y="157163"/>
                </a:cubicBezTo>
                <a:lnTo>
                  <a:pt x="114300" y="96441"/>
                </a:lnTo>
                <a:close/>
              </a:path>
            </a:pathLst>
          </a:custGeom>
          <a:solidFill>
            <a:srgbClr val="E07A5F"/>
          </a:solidFill>
          <a:ln/>
        </p:spPr>
      </p:sp>
      <p:sp>
        <p:nvSpPr>
          <p:cNvPr id="16" name="Text 14"/>
          <p:cNvSpPr/>
          <p:nvPr/>
        </p:nvSpPr>
        <p:spPr>
          <a:xfrm>
            <a:off x="1055370" y="5867877"/>
            <a:ext cx="5295900" cy="533400"/>
          </a:xfrm>
          <a:prstGeom prst="rect">
            <a:avLst/>
          </a:prstGeom>
          <a:noFill/>
          <a:ln/>
        </p:spPr>
        <p:txBody>
          <a:bodyPr wrap="square" lIns="0" tIns="0" rIns="0" bIns="0" rtlCol="0" anchor="ctr"/>
          <a:lstStyle/>
          <a:p>
            <a:pPr>
              <a:lnSpc>
                <a:spcPct val="130000"/>
              </a:lnSpc>
            </a:pPr>
            <a:r>
              <a:rPr lang="en-US" sz="1350" dirty="0">
                <a:solidFill>
                  <a:srgbClr val="EDF2F4"/>
                </a:solidFill>
                <a:latin typeface="MiSans" pitchFamily="34" charset="0"/>
                <a:ea typeface="MiSans" pitchFamily="34" charset="-122"/>
                <a:cs typeface="MiSans" pitchFamily="34" charset="-120"/>
              </a:rPr>
              <a:t>"UNIX fue creado por personas que necesitaban un sistema operativo que funcionara, no por comité o especificación."</a:t>
            </a:r>
            <a:endParaRPr lang="en-US" sz="1600" dirty="0"/>
          </a:p>
        </p:txBody>
      </p:sp>
      <p:sp>
        <p:nvSpPr>
          <p:cNvPr id="17" name="Shape 15"/>
          <p:cNvSpPr/>
          <p:nvPr/>
        </p:nvSpPr>
        <p:spPr>
          <a:xfrm>
            <a:off x="6804660" y="1371600"/>
            <a:ext cx="5010150" cy="4124325"/>
          </a:xfrm>
          <a:custGeom>
            <a:avLst/>
            <a:gdLst/>
            <a:ahLst/>
            <a:cxnLst/>
            <a:rect l="l" t="t" r="r" b="b"/>
            <a:pathLst>
              <a:path w="5010150" h="4124325">
                <a:moveTo>
                  <a:pt x="76218" y="0"/>
                </a:moveTo>
                <a:lnTo>
                  <a:pt x="4933932" y="0"/>
                </a:lnTo>
                <a:cubicBezTo>
                  <a:pt x="4976026" y="0"/>
                  <a:pt x="5010150" y="34124"/>
                  <a:pt x="5010150" y="76218"/>
                </a:cubicBezTo>
                <a:lnTo>
                  <a:pt x="5010150" y="4048107"/>
                </a:lnTo>
                <a:cubicBezTo>
                  <a:pt x="5010150" y="4090201"/>
                  <a:pt x="4976026" y="4124325"/>
                  <a:pt x="4933932" y="4124325"/>
                </a:cubicBezTo>
                <a:lnTo>
                  <a:pt x="76218" y="4124325"/>
                </a:lnTo>
                <a:cubicBezTo>
                  <a:pt x="34124" y="4124325"/>
                  <a:pt x="0" y="4090201"/>
                  <a:pt x="0" y="4048107"/>
                </a:cubicBezTo>
                <a:lnTo>
                  <a:pt x="0" y="76218"/>
                </a:lnTo>
                <a:cubicBezTo>
                  <a:pt x="0" y="34152"/>
                  <a:pt x="34152" y="0"/>
                  <a:pt x="76218" y="0"/>
                </a:cubicBezTo>
                <a:close/>
              </a:path>
            </a:pathLst>
          </a:custGeom>
          <a:solidFill>
            <a:srgbClr val="4A5C6A">
              <a:alpha val="30196"/>
            </a:srgbClr>
          </a:solidFill>
          <a:ln/>
        </p:spPr>
      </p:sp>
      <p:pic>
        <p:nvPicPr>
          <p:cNvPr id="18" name="Image 0" descr="https://kimi-web-img.moonshot.cn/img/upload.wikimedia.org/6c299cda1f8906dd36a173aff10b7cf4bf4df69e.jpg">    </p:cNvPr>
          <p:cNvPicPr>
            <a:picLocks noChangeAspect="1"/>
          </p:cNvPicPr>
          <p:nvPr/>
        </p:nvPicPr>
        <p:blipFill>
          <a:blip r:embed="rId1"/>
          <a:srcRect l="0" r="0" t="19517" b="19517"/>
          <a:stretch/>
        </p:blipFill>
        <p:spPr>
          <a:xfrm>
            <a:off x="6995160" y="1562100"/>
            <a:ext cx="4629150" cy="1828800"/>
          </a:xfrm>
          <a:prstGeom prst="roundRect">
            <a:avLst>
              <a:gd name="adj" fmla="val 4167"/>
            </a:avLst>
          </a:prstGeom>
        </p:spPr>
      </p:pic>
      <p:sp>
        <p:nvSpPr>
          <p:cNvPr id="19" name="Text 16"/>
          <p:cNvSpPr/>
          <p:nvPr/>
        </p:nvSpPr>
        <p:spPr>
          <a:xfrm>
            <a:off x="6957060" y="3543300"/>
            <a:ext cx="4705350" cy="228600"/>
          </a:xfrm>
          <a:prstGeom prst="rect">
            <a:avLst/>
          </a:prstGeom>
          <a:noFill/>
          <a:ln/>
        </p:spPr>
        <p:txBody>
          <a:bodyPr wrap="square" lIns="0" tIns="0" rIns="0" bIns="0" rtlCol="0" anchor="ctr"/>
          <a:lstStyle/>
          <a:p>
            <a:pPr algn="ctr">
              <a:lnSpc>
                <a:spcPct val="130000"/>
              </a:lnSpc>
            </a:pPr>
            <a:r>
              <a:rPr lang="en-US" sz="1200" dirty="0">
                <a:solidFill>
                  <a:srgbClr val="8D99AE"/>
                </a:solidFill>
                <a:latin typeface="MiSans" pitchFamily="34" charset="0"/>
                <a:ea typeface="MiSans" pitchFamily="34" charset="-122"/>
                <a:cs typeface="MiSans" pitchFamily="34" charset="-120"/>
              </a:rPr>
              <a:t>Dennis Ritchie (izq.) y Ken Thompson (der.) en Bell Labs, 1973</a:t>
            </a:r>
            <a:endParaRPr lang="en-US" sz="1600" dirty="0"/>
          </a:p>
        </p:txBody>
      </p:sp>
      <p:sp>
        <p:nvSpPr>
          <p:cNvPr id="20" name="Shape 17"/>
          <p:cNvSpPr/>
          <p:nvPr/>
        </p:nvSpPr>
        <p:spPr>
          <a:xfrm>
            <a:off x="6995160" y="4156870"/>
            <a:ext cx="381000" cy="381000"/>
          </a:xfrm>
          <a:custGeom>
            <a:avLst/>
            <a:gdLst/>
            <a:ahLst/>
            <a:cxnLst/>
            <a:rect l="l" t="t" r="r" b="b"/>
            <a:pathLst>
              <a:path w="381000" h="381000">
                <a:moveTo>
                  <a:pt x="190500" y="0"/>
                </a:moveTo>
                <a:lnTo>
                  <a:pt x="190500" y="0"/>
                </a:lnTo>
                <a:cubicBezTo>
                  <a:pt x="295640" y="0"/>
                  <a:pt x="381000" y="85360"/>
                  <a:pt x="381000" y="190500"/>
                </a:cubicBezTo>
                <a:lnTo>
                  <a:pt x="381000" y="190500"/>
                </a:lnTo>
                <a:cubicBezTo>
                  <a:pt x="381000" y="295640"/>
                  <a:pt x="295640" y="381000"/>
                  <a:pt x="190500" y="381000"/>
                </a:cubicBezTo>
                <a:lnTo>
                  <a:pt x="190500" y="381000"/>
                </a:lnTo>
                <a:cubicBezTo>
                  <a:pt x="85360" y="381000"/>
                  <a:pt x="0" y="295640"/>
                  <a:pt x="0" y="190500"/>
                </a:cubicBezTo>
                <a:lnTo>
                  <a:pt x="0" y="190500"/>
                </a:lnTo>
                <a:cubicBezTo>
                  <a:pt x="0" y="85360"/>
                  <a:pt x="85360" y="0"/>
                  <a:pt x="190500" y="0"/>
                </a:cubicBezTo>
                <a:close/>
              </a:path>
            </a:pathLst>
          </a:custGeom>
          <a:solidFill>
            <a:srgbClr val="E07A5F">
              <a:alpha val="20000"/>
            </a:srgbClr>
          </a:solidFill>
          <a:ln/>
        </p:spPr>
      </p:sp>
      <p:sp>
        <p:nvSpPr>
          <p:cNvPr id="21" name="Shape 18"/>
          <p:cNvSpPr/>
          <p:nvPr/>
        </p:nvSpPr>
        <p:spPr>
          <a:xfrm>
            <a:off x="7118985" y="4271170"/>
            <a:ext cx="133350" cy="152400"/>
          </a:xfrm>
          <a:custGeom>
            <a:avLst/>
            <a:gdLst/>
            <a:ahLst/>
            <a:cxnLst/>
            <a:rect l="l" t="t" r="r" b="b"/>
            <a:pathLst>
              <a:path w="133350" h="152400">
                <a:moveTo>
                  <a:pt x="66675" y="73819"/>
                </a:moveTo>
                <a:cubicBezTo>
                  <a:pt x="86389" y="73819"/>
                  <a:pt x="102394" y="57814"/>
                  <a:pt x="102394" y="38100"/>
                </a:cubicBezTo>
                <a:cubicBezTo>
                  <a:pt x="102394" y="18386"/>
                  <a:pt x="86389" y="2381"/>
                  <a:pt x="66675" y="2381"/>
                </a:cubicBezTo>
                <a:cubicBezTo>
                  <a:pt x="46961" y="2381"/>
                  <a:pt x="30956" y="18386"/>
                  <a:pt x="30956" y="38100"/>
                </a:cubicBezTo>
                <a:cubicBezTo>
                  <a:pt x="30956" y="57814"/>
                  <a:pt x="46961" y="73819"/>
                  <a:pt x="66675" y="73819"/>
                </a:cubicBezTo>
                <a:close/>
                <a:moveTo>
                  <a:pt x="57835" y="90488"/>
                </a:moveTo>
                <a:cubicBezTo>
                  <a:pt x="28515" y="90488"/>
                  <a:pt x="4763" y="114240"/>
                  <a:pt x="4763" y="143560"/>
                </a:cubicBezTo>
                <a:cubicBezTo>
                  <a:pt x="4763" y="148441"/>
                  <a:pt x="8721" y="152400"/>
                  <a:pt x="13603" y="152400"/>
                </a:cubicBezTo>
                <a:lnTo>
                  <a:pt x="119747" y="152400"/>
                </a:lnTo>
                <a:cubicBezTo>
                  <a:pt x="124629" y="152400"/>
                  <a:pt x="128588" y="148441"/>
                  <a:pt x="128588" y="143560"/>
                </a:cubicBezTo>
                <a:cubicBezTo>
                  <a:pt x="128588" y="114240"/>
                  <a:pt x="104835" y="90488"/>
                  <a:pt x="75515" y="90488"/>
                </a:cubicBezTo>
                <a:lnTo>
                  <a:pt x="57835" y="90488"/>
                </a:lnTo>
                <a:close/>
              </a:path>
            </a:pathLst>
          </a:custGeom>
          <a:solidFill>
            <a:srgbClr val="E07A5F"/>
          </a:solidFill>
          <a:ln/>
        </p:spPr>
      </p:sp>
      <p:sp>
        <p:nvSpPr>
          <p:cNvPr id="22" name="Text 19"/>
          <p:cNvSpPr/>
          <p:nvPr/>
        </p:nvSpPr>
        <p:spPr>
          <a:xfrm>
            <a:off x="7490460" y="4137820"/>
            <a:ext cx="1485900" cy="228600"/>
          </a:xfrm>
          <a:prstGeom prst="rect">
            <a:avLst/>
          </a:prstGeom>
          <a:noFill/>
          <a:ln/>
        </p:spPr>
        <p:txBody>
          <a:bodyPr wrap="square" lIns="0" tIns="0" rIns="0" bIns="0" rtlCol="0" anchor="ctr"/>
          <a:lstStyle/>
          <a:p>
            <a:pPr>
              <a:lnSpc>
                <a:spcPct val="130000"/>
              </a:lnSpc>
            </a:pPr>
            <a:r>
              <a:rPr lang="en-US" sz="1200" b="1" dirty="0">
                <a:solidFill>
                  <a:srgbClr val="EDF2F4"/>
                </a:solidFill>
                <a:latin typeface="MiSans" pitchFamily="34" charset="0"/>
                <a:ea typeface="MiSans" pitchFamily="34" charset="-122"/>
                <a:cs typeface="MiSans" pitchFamily="34" charset="-120"/>
              </a:rPr>
              <a:t>Dennis Ritchie</a:t>
            </a:r>
            <a:endParaRPr lang="en-US" sz="1600" dirty="0"/>
          </a:p>
        </p:txBody>
      </p:sp>
      <p:sp>
        <p:nvSpPr>
          <p:cNvPr id="23" name="Text 20"/>
          <p:cNvSpPr/>
          <p:nvPr/>
        </p:nvSpPr>
        <p:spPr>
          <a:xfrm>
            <a:off x="7490460" y="4366420"/>
            <a:ext cx="1476375" cy="190500"/>
          </a:xfrm>
          <a:prstGeom prst="rect">
            <a:avLst/>
          </a:prstGeom>
          <a:noFill/>
          <a:ln/>
        </p:spPr>
        <p:txBody>
          <a:bodyPr wrap="square" lIns="0" tIns="0" rIns="0" bIns="0" rtlCol="0" anchor="ctr"/>
          <a:lstStyle/>
          <a:p>
            <a:pPr>
              <a:lnSpc>
                <a:spcPct val="120000"/>
              </a:lnSpc>
            </a:pPr>
            <a:r>
              <a:rPr lang="en-US" sz="1050" dirty="0">
                <a:solidFill>
                  <a:srgbClr val="8D99AE"/>
                </a:solidFill>
                <a:latin typeface="MiSans" pitchFamily="34" charset="0"/>
                <a:ea typeface="MiSans" pitchFamily="34" charset="-122"/>
                <a:cs typeface="MiSans" pitchFamily="34" charset="-120"/>
              </a:rPr>
              <a:t>Creador del lenguaje C</a:t>
            </a:r>
            <a:endParaRPr lang="en-US" sz="1600" dirty="0"/>
          </a:p>
        </p:txBody>
      </p:sp>
      <p:sp>
        <p:nvSpPr>
          <p:cNvPr id="24" name="Shape 21"/>
          <p:cNvSpPr/>
          <p:nvPr/>
        </p:nvSpPr>
        <p:spPr>
          <a:xfrm>
            <a:off x="6995160" y="4690270"/>
            <a:ext cx="381000" cy="381000"/>
          </a:xfrm>
          <a:custGeom>
            <a:avLst/>
            <a:gdLst/>
            <a:ahLst/>
            <a:cxnLst/>
            <a:rect l="l" t="t" r="r" b="b"/>
            <a:pathLst>
              <a:path w="381000" h="381000">
                <a:moveTo>
                  <a:pt x="190500" y="0"/>
                </a:moveTo>
                <a:lnTo>
                  <a:pt x="190500" y="0"/>
                </a:lnTo>
                <a:cubicBezTo>
                  <a:pt x="295640" y="0"/>
                  <a:pt x="381000" y="85360"/>
                  <a:pt x="381000" y="190500"/>
                </a:cubicBezTo>
                <a:lnTo>
                  <a:pt x="381000" y="190500"/>
                </a:lnTo>
                <a:cubicBezTo>
                  <a:pt x="381000" y="295640"/>
                  <a:pt x="295640" y="381000"/>
                  <a:pt x="190500" y="381000"/>
                </a:cubicBezTo>
                <a:lnTo>
                  <a:pt x="190500" y="381000"/>
                </a:lnTo>
                <a:cubicBezTo>
                  <a:pt x="85360" y="381000"/>
                  <a:pt x="0" y="295640"/>
                  <a:pt x="0" y="190500"/>
                </a:cubicBezTo>
                <a:lnTo>
                  <a:pt x="0" y="190500"/>
                </a:lnTo>
                <a:cubicBezTo>
                  <a:pt x="0" y="85360"/>
                  <a:pt x="85360" y="0"/>
                  <a:pt x="190500" y="0"/>
                </a:cubicBezTo>
                <a:close/>
              </a:path>
            </a:pathLst>
          </a:custGeom>
          <a:solidFill>
            <a:srgbClr val="E07A5F">
              <a:alpha val="20000"/>
            </a:srgbClr>
          </a:solidFill>
          <a:ln/>
        </p:spPr>
      </p:sp>
      <p:sp>
        <p:nvSpPr>
          <p:cNvPr id="25" name="Shape 22"/>
          <p:cNvSpPr/>
          <p:nvPr/>
        </p:nvSpPr>
        <p:spPr>
          <a:xfrm>
            <a:off x="7118985" y="4804570"/>
            <a:ext cx="133350" cy="152400"/>
          </a:xfrm>
          <a:custGeom>
            <a:avLst/>
            <a:gdLst/>
            <a:ahLst/>
            <a:cxnLst/>
            <a:rect l="l" t="t" r="r" b="b"/>
            <a:pathLst>
              <a:path w="133350" h="152400">
                <a:moveTo>
                  <a:pt x="66675" y="73819"/>
                </a:moveTo>
                <a:cubicBezTo>
                  <a:pt x="86389" y="73819"/>
                  <a:pt x="102394" y="57814"/>
                  <a:pt x="102394" y="38100"/>
                </a:cubicBezTo>
                <a:cubicBezTo>
                  <a:pt x="102394" y="18386"/>
                  <a:pt x="86389" y="2381"/>
                  <a:pt x="66675" y="2381"/>
                </a:cubicBezTo>
                <a:cubicBezTo>
                  <a:pt x="46961" y="2381"/>
                  <a:pt x="30956" y="18386"/>
                  <a:pt x="30956" y="38100"/>
                </a:cubicBezTo>
                <a:cubicBezTo>
                  <a:pt x="30956" y="57814"/>
                  <a:pt x="46961" y="73819"/>
                  <a:pt x="66675" y="73819"/>
                </a:cubicBezTo>
                <a:close/>
                <a:moveTo>
                  <a:pt x="57835" y="90488"/>
                </a:moveTo>
                <a:cubicBezTo>
                  <a:pt x="28515" y="90488"/>
                  <a:pt x="4763" y="114240"/>
                  <a:pt x="4763" y="143560"/>
                </a:cubicBezTo>
                <a:cubicBezTo>
                  <a:pt x="4763" y="148441"/>
                  <a:pt x="8721" y="152400"/>
                  <a:pt x="13603" y="152400"/>
                </a:cubicBezTo>
                <a:lnTo>
                  <a:pt x="119747" y="152400"/>
                </a:lnTo>
                <a:cubicBezTo>
                  <a:pt x="124629" y="152400"/>
                  <a:pt x="128588" y="148441"/>
                  <a:pt x="128588" y="143560"/>
                </a:cubicBezTo>
                <a:cubicBezTo>
                  <a:pt x="128588" y="114240"/>
                  <a:pt x="104835" y="90488"/>
                  <a:pt x="75515" y="90488"/>
                </a:cubicBezTo>
                <a:lnTo>
                  <a:pt x="57835" y="90488"/>
                </a:lnTo>
                <a:close/>
              </a:path>
            </a:pathLst>
          </a:custGeom>
          <a:solidFill>
            <a:srgbClr val="E07A5F"/>
          </a:solidFill>
          <a:ln/>
        </p:spPr>
      </p:sp>
      <p:sp>
        <p:nvSpPr>
          <p:cNvPr id="26" name="Text 23"/>
          <p:cNvSpPr/>
          <p:nvPr/>
        </p:nvSpPr>
        <p:spPr>
          <a:xfrm>
            <a:off x="7490460" y="4671220"/>
            <a:ext cx="1819275" cy="228600"/>
          </a:xfrm>
          <a:prstGeom prst="rect">
            <a:avLst/>
          </a:prstGeom>
          <a:noFill/>
          <a:ln/>
        </p:spPr>
        <p:txBody>
          <a:bodyPr wrap="square" lIns="0" tIns="0" rIns="0" bIns="0" rtlCol="0" anchor="ctr"/>
          <a:lstStyle/>
          <a:p>
            <a:pPr>
              <a:lnSpc>
                <a:spcPct val="130000"/>
              </a:lnSpc>
            </a:pPr>
            <a:r>
              <a:rPr lang="en-US" sz="1200" b="1" dirty="0">
                <a:solidFill>
                  <a:srgbClr val="EDF2F4"/>
                </a:solidFill>
                <a:latin typeface="MiSans" pitchFamily="34" charset="0"/>
                <a:ea typeface="MiSans" pitchFamily="34" charset="-122"/>
                <a:cs typeface="MiSans" pitchFamily="34" charset="-120"/>
              </a:rPr>
              <a:t>Ken Thompson</a:t>
            </a:r>
            <a:endParaRPr lang="en-US" sz="1600" dirty="0"/>
          </a:p>
        </p:txBody>
      </p:sp>
      <p:sp>
        <p:nvSpPr>
          <p:cNvPr id="27" name="Text 24"/>
          <p:cNvSpPr/>
          <p:nvPr/>
        </p:nvSpPr>
        <p:spPr>
          <a:xfrm>
            <a:off x="7490460" y="4899820"/>
            <a:ext cx="1809750" cy="190500"/>
          </a:xfrm>
          <a:prstGeom prst="rect">
            <a:avLst/>
          </a:prstGeom>
          <a:noFill/>
          <a:ln/>
        </p:spPr>
        <p:txBody>
          <a:bodyPr wrap="square" lIns="0" tIns="0" rIns="0" bIns="0" rtlCol="0" anchor="ctr"/>
          <a:lstStyle/>
          <a:p>
            <a:pPr>
              <a:lnSpc>
                <a:spcPct val="120000"/>
              </a:lnSpc>
            </a:pPr>
            <a:r>
              <a:rPr lang="en-US" sz="1050" dirty="0">
                <a:solidFill>
                  <a:srgbClr val="8D99AE"/>
                </a:solidFill>
                <a:latin typeface="MiSans" pitchFamily="34" charset="0"/>
                <a:ea typeface="MiSans" pitchFamily="34" charset="-122"/>
                <a:cs typeface="MiSans" pitchFamily="34" charset="-120"/>
              </a:rPr>
              <a:t>Arquitecto principal de UNIX</a:t>
            </a:r>
            <a:endParaRPr lang="en-US" sz="1600" dirty="0"/>
          </a:p>
        </p:txBody>
      </p:sp>
      <p:sp>
        <p:nvSpPr>
          <p:cNvPr id="28" name="Shape 25"/>
          <p:cNvSpPr/>
          <p:nvPr/>
        </p:nvSpPr>
        <p:spPr>
          <a:xfrm>
            <a:off x="6804660" y="5723097"/>
            <a:ext cx="1590675" cy="914400"/>
          </a:xfrm>
          <a:custGeom>
            <a:avLst/>
            <a:gdLst/>
            <a:ahLst/>
            <a:cxnLst/>
            <a:rect l="l" t="t" r="r" b="b"/>
            <a:pathLst>
              <a:path w="1590675" h="914400">
                <a:moveTo>
                  <a:pt x="76197" y="0"/>
                </a:moveTo>
                <a:lnTo>
                  <a:pt x="1514478" y="0"/>
                </a:lnTo>
                <a:cubicBezTo>
                  <a:pt x="1556560" y="0"/>
                  <a:pt x="1590675" y="34115"/>
                  <a:pt x="1590675" y="76197"/>
                </a:cubicBezTo>
                <a:lnTo>
                  <a:pt x="1590675" y="838203"/>
                </a:lnTo>
                <a:cubicBezTo>
                  <a:pt x="1590675" y="880285"/>
                  <a:pt x="1556560" y="914400"/>
                  <a:pt x="1514478" y="914400"/>
                </a:cubicBezTo>
                <a:lnTo>
                  <a:pt x="76197" y="914400"/>
                </a:lnTo>
                <a:cubicBezTo>
                  <a:pt x="34115" y="914400"/>
                  <a:pt x="0" y="880285"/>
                  <a:pt x="0" y="838203"/>
                </a:cubicBezTo>
                <a:lnTo>
                  <a:pt x="0" y="76197"/>
                </a:lnTo>
                <a:cubicBezTo>
                  <a:pt x="0" y="34143"/>
                  <a:pt x="34143" y="0"/>
                  <a:pt x="76197" y="0"/>
                </a:cubicBezTo>
                <a:close/>
              </a:path>
            </a:pathLst>
          </a:custGeom>
          <a:solidFill>
            <a:srgbClr val="4A5C6A">
              <a:alpha val="30196"/>
            </a:srgbClr>
          </a:solidFill>
          <a:ln/>
        </p:spPr>
      </p:sp>
      <p:sp>
        <p:nvSpPr>
          <p:cNvPr id="29" name="Text 26"/>
          <p:cNvSpPr/>
          <p:nvPr/>
        </p:nvSpPr>
        <p:spPr>
          <a:xfrm>
            <a:off x="6871335" y="5875497"/>
            <a:ext cx="1457325" cy="381000"/>
          </a:xfrm>
          <a:prstGeom prst="rect">
            <a:avLst/>
          </a:prstGeom>
          <a:noFill/>
          <a:ln/>
        </p:spPr>
        <p:txBody>
          <a:bodyPr wrap="square" lIns="0" tIns="0" rIns="0" bIns="0" rtlCol="0" anchor="ctr"/>
          <a:lstStyle/>
          <a:p>
            <a:pPr algn="ctr">
              <a:lnSpc>
                <a:spcPct val="90000"/>
              </a:lnSpc>
            </a:pPr>
            <a:r>
              <a:rPr lang="en-US" sz="2700" b="1" dirty="0">
                <a:solidFill>
                  <a:srgbClr val="E07A5F"/>
                </a:solidFill>
                <a:latin typeface="MiSans" pitchFamily="34" charset="0"/>
                <a:ea typeface="MiSans" pitchFamily="34" charset="-122"/>
                <a:cs typeface="MiSans" pitchFamily="34" charset="-120"/>
              </a:rPr>
              <a:t>1969</a:t>
            </a:r>
            <a:endParaRPr lang="en-US" sz="1600" dirty="0"/>
          </a:p>
        </p:txBody>
      </p:sp>
      <p:sp>
        <p:nvSpPr>
          <p:cNvPr id="30" name="Text 27"/>
          <p:cNvSpPr/>
          <p:nvPr/>
        </p:nvSpPr>
        <p:spPr>
          <a:xfrm>
            <a:off x="6923723" y="6294597"/>
            <a:ext cx="1352550" cy="190500"/>
          </a:xfrm>
          <a:prstGeom prst="rect">
            <a:avLst/>
          </a:prstGeom>
          <a:noFill/>
          <a:ln/>
        </p:spPr>
        <p:txBody>
          <a:bodyPr wrap="square" lIns="0" tIns="0" rIns="0" bIns="0" rtlCol="0" anchor="ctr"/>
          <a:lstStyle/>
          <a:p>
            <a:pPr algn="ctr">
              <a:lnSpc>
                <a:spcPct val="120000"/>
              </a:lnSpc>
            </a:pPr>
            <a:r>
              <a:rPr lang="en-US" sz="1050" dirty="0">
                <a:solidFill>
                  <a:srgbClr val="8D99AE"/>
                </a:solidFill>
                <a:latin typeface="MiSans" pitchFamily="34" charset="0"/>
                <a:ea typeface="MiSans" pitchFamily="34" charset="-122"/>
                <a:cs typeface="MiSans" pitchFamily="34" charset="-120"/>
              </a:rPr>
              <a:t>Año de creación</a:t>
            </a:r>
            <a:endParaRPr lang="en-US" sz="1600" dirty="0"/>
          </a:p>
        </p:txBody>
      </p:sp>
      <p:sp>
        <p:nvSpPr>
          <p:cNvPr id="31" name="Shape 28"/>
          <p:cNvSpPr/>
          <p:nvPr/>
        </p:nvSpPr>
        <p:spPr>
          <a:xfrm>
            <a:off x="8511540" y="5723097"/>
            <a:ext cx="1590675" cy="914400"/>
          </a:xfrm>
          <a:custGeom>
            <a:avLst/>
            <a:gdLst/>
            <a:ahLst/>
            <a:cxnLst/>
            <a:rect l="l" t="t" r="r" b="b"/>
            <a:pathLst>
              <a:path w="1590675" h="914400">
                <a:moveTo>
                  <a:pt x="76197" y="0"/>
                </a:moveTo>
                <a:lnTo>
                  <a:pt x="1514478" y="0"/>
                </a:lnTo>
                <a:cubicBezTo>
                  <a:pt x="1556560" y="0"/>
                  <a:pt x="1590675" y="34115"/>
                  <a:pt x="1590675" y="76197"/>
                </a:cubicBezTo>
                <a:lnTo>
                  <a:pt x="1590675" y="838203"/>
                </a:lnTo>
                <a:cubicBezTo>
                  <a:pt x="1590675" y="880285"/>
                  <a:pt x="1556560" y="914400"/>
                  <a:pt x="1514478" y="914400"/>
                </a:cubicBezTo>
                <a:lnTo>
                  <a:pt x="76197" y="914400"/>
                </a:lnTo>
                <a:cubicBezTo>
                  <a:pt x="34115" y="914400"/>
                  <a:pt x="0" y="880285"/>
                  <a:pt x="0" y="838203"/>
                </a:cubicBezTo>
                <a:lnTo>
                  <a:pt x="0" y="76197"/>
                </a:lnTo>
                <a:cubicBezTo>
                  <a:pt x="0" y="34143"/>
                  <a:pt x="34143" y="0"/>
                  <a:pt x="76197" y="0"/>
                </a:cubicBezTo>
                <a:close/>
              </a:path>
            </a:pathLst>
          </a:custGeom>
          <a:solidFill>
            <a:srgbClr val="4A5C6A">
              <a:alpha val="30196"/>
            </a:srgbClr>
          </a:solidFill>
          <a:ln/>
        </p:spPr>
      </p:sp>
      <p:sp>
        <p:nvSpPr>
          <p:cNvPr id="32" name="Text 29"/>
          <p:cNvSpPr/>
          <p:nvPr/>
        </p:nvSpPr>
        <p:spPr>
          <a:xfrm>
            <a:off x="8578215" y="5875497"/>
            <a:ext cx="1457325" cy="381000"/>
          </a:xfrm>
          <a:prstGeom prst="rect">
            <a:avLst/>
          </a:prstGeom>
          <a:noFill/>
          <a:ln/>
        </p:spPr>
        <p:txBody>
          <a:bodyPr wrap="square" lIns="0" tIns="0" rIns="0" bIns="0" rtlCol="0" anchor="ctr"/>
          <a:lstStyle/>
          <a:p>
            <a:pPr algn="ctr">
              <a:lnSpc>
                <a:spcPct val="90000"/>
              </a:lnSpc>
            </a:pPr>
            <a:r>
              <a:rPr lang="en-US" sz="2700" b="1" dirty="0">
                <a:solidFill>
                  <a:srgbClr val="E07A5F"/>
                </a:solidFill>
                <a:latin typeface="MiSans" pitchFamily="34" charset="0"/>
                <a:ea typeface="MiSans" pitchFamily="34" charset="-122"/>
                <a:cs typeface="MiSans" pitchFamily="34" charset="-120"/>
              </a:rPr>
              <a:t>PDP-7</a:t>
            </a:r>
            <a:endParaRPr lang="en-US" sz="1600" dirty="0"/>
          </a:p>
        </p:txBody>
      </p:sp>
      <p:sp>
        <p:nvSpPr>
          <p:cNvPr id="33" name="Text 30"/>
          <p:cNvSpPr/>
          <p:nvPr/>
        </p:nvSpPr>
        <p:spPr>
          <a:xfrm>
            <a:off x="8630602" y="6294597"/>
            <a:ext cx="1352550" cy="190500"/>
          </a:xfrm>
          <a:prstGeom prst="rect">
            <a:avLst/>
          </a:prstGeom>
          <a:noFill/>
          <a:ln/>
        </p:spPr>
        <p:txBody>
          <a:bodyPr wrap="square" lIns="0" tIns="0" rIns="0" bIns="0" rtlCol="0" anchor="ctr"/>
          <a:lstStyle/>
          <a:p>
            <a:pPr algn="ctr">
              <a:lnSpc>
                <a:spcPct val="120000"/>
              </a:lnSpc>
            </a:pPr>
            <a:r>
              <a:rPr lang="en-US" sz="1050" dirty="0">
                <a:solidFill>
                  <a:srgbClr val="8D99AE"/>
                </a:solidFill>
                <a:latin typeface="MiSans" pitchFamily="34" charset="0"/>
                <a:ea typeface="MiSans" pitchFamily="34" charset="-122"/>
                <a:cs typeface="MiSans" pitchFamily="34" charset="-120"/>
              </a:rPr>
              <a:t>Primera máquina</a:t>
            </a:r>
            <a:endParaRPr lang="en-US" sz="1600" dirty="0"/>
          </a:p>
        </p:txBody>
      </p:sp>
      <p:sp>
        <p:nvSpPr>
          <p:cNvPr id="34" name="Shape 31"/>
          <p:cNvSpPr/>
          <p:nvPr/>
        </p:nvSpPr>
        <p:spPr>
          <a:xfrm>
            <a:off x="10218420" y="5723097"/>
            <a:ext cx="1590675" cy="914400"/>
          </a:xfrm>
          <a:custGeom>
            <a:avLst/>
            <a:gdLst/>
            <a:ahLst/>
            <a:cxnLst/>
            <a:rect l="l" t="t" r="r" b="b"/>
            <a:pathLst>
              <a:path w="1590675" h="914400">
                <a:moveTo>
                  <a:pt x="76197" y="0"/>
                </a:moveTo>
                <a:lnTo>
                  <a:pt x="1514478" y="0"/>
                </a:lnTo>
                <a:cubicBezTo>
                  <a:pt x="1556560" y="0"/>
                  <a:pt x="1590675" y="34115"/>
                  <a:pt x="1590675" y="76197"/>
                </a:cubicBezTo>
                <a:lnTo>
                  <a:pt x="1590675" y="838203"/>
                </a:lnTo>
                <a:cubicBezTo>
                  <a:pt x="1590675" y="880285"/>
                  <a:pt x="1556560" y="914400"/>
                  <a:pt x="1514478" y="914400"/>
                </a:cubicBezTo>
                <a:lnTo>
                  <a:pt x="76197" y="914400"/>
                </a:lnTo>
                <a:cubicBezTo>
                  <a:pt x="34115" y="914400"/>
                  <a:pt x="0" y="880285"/>
                  <a:pt x="0" y="838203"/>
                </a:cubicBezTo>
                <a:lnTo>
                  <a:pt x="0" y="76197"/>
                </a:lnTo>
                <a:cubicBezTo>
                  <a:pt x="0" y="34143"/>
                  <a:pt x="34143" y="0"/>
                  <a:pt x="76197" y="0"/>
                </a:cubicBezTo>
                <a:close/>
              </a:path>
            </a:pathLst>
          </a:custGeom>
          <a:solidFill>
            <a:srgbClr val="4A5C6A">
              <a:alpha val="30196"/>
            </a:srgbClr>
          </a:solidFill>
          <a:ln/>
        </p:spPr>
      </p:sp>
      <p:sp>
        <p:nvSpPr>
          <p:cNvPr id="35" name="Text 32"/>
          <p:cNvSpPr/>
          <p:nvPr/>
        </p:nvSpPr>
        <p:spPr>
          <a:xfrm>
            <a:off x="10285095" y="5875497"/>
            <a:ext cx="1457325" cy="381000"/>
          </a:xfrm>
          <a:prstGeom prst="rect">
            <a:avLst/>
          </a:prstGeom>
          <a:noFill/>
          <a:ln/>
        </p:spPr>
        <p:txBody>
          <a:bodyPr wrap="square" lIns="0" tIns="0" rIns="0" bIns="0" rtlCol="0" anchor="ctr"/>
          <a:lstStyle/>
          <a:p>
            <a:pPr algn="ctr">
              <a:lnSpc>
                <a:spcPct val="90000"/>
              </a:lnSpc>
            </a:pPr>
            <a:r>
              <a:rPr lang="en-US" sz="2700" b="1" dirty="0">
                <a:solidFill>
                  <a:srgbClr val="E07A5F"/>
                </a:solidFill>
                <a:latin typeface="MiSans" pitchFamily="34" charset="0"/>
                <a:ea typeface="MiSans" pitchFamily="34" charset="-122"/>
                <a:cs typeface="MiSans" pitchFamily="34" charset="-120"/>
              </a:rPr>
              <a:t>Bell</a:t>
            </a:r>
            <a:endParaRPr lang="en-US" sz="1600" dirty="0"/>
          </a:p>
        </p:txBody>
      </p:sp>
      <p:sp>
        <p:nvSpPr>
          <p:cNvPr id="36" name="Text 33"/>
          <p:cNvSpPr/>
          <p:nvPr/>
        </p:nvSpPr>
        <p:spPr>
          <a:xfrm>
            <a:off x="10337483" y="6294597"/>
            <a:ext cx="1352550" cy="190500"/>
          </a:xfrm>
          <a:prstGeom prst="rect">
            <a:avLst/>
          </a:prstGeom>
          <a:noFill/>
          <a:ln/>
        </p:spPr>
        <p:txBody>
          <a:bodyPr wrap="square" lIns="0" tIns="0" rIns="0" bIns="0" rtlCol="0" anchor="ctr"/>
          <a:lstStyle/>
          <a:p>
            <a:pPr algn="ctr">
              <a:lnSpc>
                <a:spcPct val="120000"/>
              </a:lnSpc>
            </a:pPr>
            <a:r>
              <a:rPr lang="en-US" sz="1050" dirty="0">
                <a:solidFill>
                  <a:srgbClr val="8D99AE"/>
                </a:solidFill>
                <a:latin typeface="MiSans" pitchFamily="34" charset="0"/>
                <a:ea typeface="MiSans" pitchFamily="34" charset="-122"/>
                <a:cs typeface="MiSans" pitchFamily="34" charset="-120"/>
              </a:rPr>
              <a:t>Laboratorios</a:t>
            </a:r>
            <a:endParaRPr lang="en-US" sz="1600" dirty="0"/>
          </a:p>
        </p:txBody>
      </p:sp>
    </p:spTree>
  </p:cSld>
  <p:clrMapOvr>
    <a:masterClrMapping/>
  </p:clrMapOvr>
  <p:transition>
    <p:fade/>
    <p:spd val="med"/>
  </p:transition>
</p:sld>
</file>

<file path=ppt/slides/slide5.xml><?xml version="1.0" encoding="utf-8"?>
<p:sld xmlns:a="http://schemas.openxmlformats.org/drawingml/2006/main" xmlns:r="http://schemas.openxmlformats.org/officeDocument/2006/relationships" xmlns:p="http://schemas.openxmlformats.org/presentationml/2006/main">
  <p:cSld name="Slide 5">
    <p:bg>
      <p:bgPr>
        <a:solidFill>
          <a:srgbClr val="1A1D21"/>
        </a:solidFill>
      </p:bgPr>
    </p:bg>
    <p:spTree>
      <p:nvGrpSpPr>
        <p:cNvPr id="1" name=""/>
        <p:cNvGrpSpPr/>
        <p:nvPr/>
      </p:nvGrpSpPr>
      <p:grpSpPr>
        <a:xfrm>
          <a:off x="0" y="0"/>
          <a:ext cx="0" cy="0"/>
          <a:chOff x="0" y="0"/>
          <a:chExt cx="0" cy="0"/>
        </a:xfrm>
      </p:grpSpPr>
      <p:sp>
        <p:nvSpPr>
          <p:cNvPr id="2" name="Text 0"/>
          <p:cNvSpPr/>
          <p:nvPr/>
        </p:nvSpPr>
        <p:spPr>
          <a:xfrm>
            <a:off x="339138" y="339138"/>
            <a:ext cx="11581552" cy="203483"/>
          </a:xfrm>
          <a:prstGeom prst="rect">
            <a:avLst/>
          </a:prstGeom>
          <a:noFill/>
          <a:ln/>
        </p:spPr>
        <p:txBody>
          <a:bodyPr wrap="square" lIns="0" tIns="0" rIns="0" bIns="0" rtlCol="0" anchor="ctr"/>
          <a:lstStyle/>
          <a:p>
            <a:pPr>
              <a:lnSpc>
                <a:spcPct val="130000"/>
              </a:lnSpc>
            </a:pPr>
            <a:r>
              <a:rPr lang="en-US" sz="1068" b="1" spc="107" kern="0" dirty="0">
                <a:solidFill>
                  <a:srgbClr val="E07A5F"/>
                </a:solidFill>
                <a:latin typeface="MiSans" pitchFamily="34" charset="0"/>
                <a:ea typeface="MiSans" pitchFamily="34" charset="-122"/>
                <a:cs typeface="MiSans" pitchFamily="34" charset="-120"/>
              </a:rPr>
              <a:t>FILOSOFÍA Y ARQUITECTURA</a:t>
            </a:r>
            <a:endParaRPr lang="en-US" sz="1600" dirty="0"/>
          </a:p>
        </p:txBody>
      </p:sp>
      <p:sp>
        <p:nvSpPr>
          <p:cNvPr id="3" name="Text 1"/>
          <p:cNvSpPr/>
          <p:nvPr/>
        </p:nvSpPr>
        <p:spPr>
          <a:xfrm>
            <a:off x="339138" y="610448"/>
            <a:ext cx="11666337" cy="339138"/>
          </a:xfrm>
          <a:prstGeom prst="rect">
            <a:avLst/>
          </a:prstGeom>
          <a:noFill/>
          <a:ln/>
        </p:spPr>
        <p:txBody>
          <a:bodyPr wrap="square" lIns="0" tIns="0" rIns="0" bIns="0" rtlCol="0" anchor="ctr"/>
          <a:lstStyle/>
          <a:p>
            <a:pPr>
              <a:lnSpc>
                <a:spcPct val="90000"/>
              </a:lnSpc>
            </a:pPr>
            <a:r>
              <a:rPr lang="en-US" sz="2403" b="1" dirty="0">
                <a:solidFill>
                  <a:srgbClr val="EDF2F4"/>
                </a:solidFill>
                <a:latin typeface="MiSans" pitchFamily="34" charset="0"/>
                <a:ea typeface="MiSans" pitchFamily="34" charset="-122"/>
                <a:cs typeface="MiSans" pitchFamily="34" charset="-120"/>
              </a:rPr>
              <a:t>Filosofía de Diseño y Portabilidad</a:t>
            </a:r>
            <a:endParaRPr lang="en-US" sz="1600" dirty="0"/>
          </a:p>
        </p:txBody>
      </p:sp>
      <p:sp>
        <p:nvSpPr>
          <p:cNvPr id="4" name="Shape 2"/>
          <p:cNvSpPr/>
          <p:nvPr/>
        </p:nvSpPr>
        <p:spPr>
          <a:xfrm>
            <a:off x="342529" y="1122546"/>
            <a:ext cx="5670382" cy="2092480"/>
          </a:xfrm>
          <a:custGeom>
            <a:avLst/>
            <a:gdLst/>
            <a:ahLst/>
            <a:cxnLst/>
            <a:rect l="l" t="t" r="r" b="b"/>
            <a:pathLst>
              <a:path w="5670382" h="2092480">
                <a:moveTo>
                  <a:pt x="67817" y="0"/>
                </a:moveTo>
                <a:lnTo>
                  <a:pt x="5602565" y="0"/>
                </a:lnTo>
                <a:cubicBezTo>
                  <a:pt x="5640019" y="0"/>
                  <a:pt x="5670382" y="30363"/>
                  <a:pt x="5670382" y="67817"/>
                </a:cubicBezTo>
                <a:lnTo>
                  <a:pt x="5670382" y="2024662"/>
                </a:lnTo>
                <a:cubicBezTo>
                  <a:pt x="5670382" y="2062117"/>
                  <a:pt x="5640019" y="2092480"/>
                  <a:pt x="5602565" y="2092480"/>
                </a:cubicBezTo>
                <a:lnTo>
                  <a:pt x="67817" y="2092480"/>
                </a:lnTo>
                <a:cubicBezTo>
                  <a:pt x="30363" y="2092480"/>
                  <a:pt x="0" y="2062117"/>
                  <a:pt x="0" y="2024662"/>
                </a:cubicBezTo>
                <a:lnTo>
                  <a:pt x="0" y="67817"/>
                </a:lnTo>
                <a:cubicBezTo>
                  <a:pt x="0" y="30388"/>
                  <a:pt x="30388" y="0"/>
                  <a:pt x="67817" y="0"/>
                </a:cubicBezTo>
                <a:close/>
              </a:path>
            </a:pathLst>
          </a:custGeom>
          <a:gradFill rotWithShape="1" flip="none">
            <a:gsLst>
              <a:gs pos="0">
                <a:srgbClr val="4A5C6A">
                  <a:alpha val="30000"/>
                </a:srgbClr>
              </a:gs>
              <a:gs pos="100000">
                <a:srgbClr val="4A5C6A">
                  <a:alpha val="10000"/>
                </a:srgbClr>
              </a:gs>
            </a:gsLst>
            <a:lin ang="2700000" scaled="1"/>
          </a:gradFill>
          <a:ln w="10160">
            <a:solidFill>
              <a:srgbClr val="4A5C6A">
                <a:alpha val="50196"/>
              </a:srgbClr>
            </a:solidFill>
            <a:prstDash val="solid"/>
          </a:ln>
        </p:spPr>
      </p:sp>
      <p:sp>
        <p:nvSpPr>
          <p:cNvPr id="5" name="Shape 3"/>
          <p:cNvSpPr/>
          <p:nvPr/>
        </p:nvSpPr>
        <p:spPr>
          <a:xfrm>
            <a:off x="515489" y="1295506"/>
            <a:ext cx="406965" cy="406965"/>
          </a:xfrm>
          <a:custGeom>
            <a:avLst/>
            <a:gdLst/>
            <a:ahLst/>
            <a:cxnLst/>
            <a:rect l="l" t="t" r="r" b="b"/>
            <a:pathLst>
              <a:path w="406965" h="406965">
                <a:moveTo>
                  <a:pt x="67829" y="0"/>
                </a:moveTo>
                <a:lnTo>
                  <a:pt x="339136" y="0"/>
                </a:lnTo>
                <a:cubicBezTo>
                  <a:pt x="376597" y="0"/>
                  <a:pt x="406965" y="30368"/>
                  <a:pt x="406965" y="67829"/>
                </a:cubicBezTo>
                <a:lnTo>
                  <a:pt x="406965" y="339136"/>
                </a:lnTo>
                <a:cubicBezTo>
                  <a:pt x="406965" y="376597"/>
                  <a:pt x="376597" y="406965"/>
                  <a:pt x="339136" y="406965"/>
                </a:cubicBezTo>
                <a:lnTo>
                  <a:pt x="67829" y="406965"/>
                </a:lnTo>
                <a:cubicBezTo>
                  <a:pt x="30368" y="406965"/>
                  <a:pt x="0" y="376597"/>
                  <a:pt x="0" y="339136"/>
                </a:cubicBezTo>
                <a:lnTo>
                  <a:pt x="0" y="67829"/>
                </a:lnTo>
                <a:cubicBezTo>
                  <a:pt x="0" y="30368"/>
                  <a:pt x="30368" y="0"/>
                  <a:pt x="67829" y="0"/>
                </a:cubicBezTo>
                <a:close/>
              </a:path>
            </a:pathLst>
          </a:custGeom>
          <a:solidFill>
            <a:srgbClr val="E07A5F"/>
          </a:solidFill>
          <a:ln/>
        </p:spPr>
      </p:sp>
      <p:sp>
        <p:nvSpPr>
          <p:cNvPr id="6" name="Shape 4"/>
          <p:cNvSpPr/>
          <p:nvPr/>
        </p:nvSpPr>
        <p:spPr>
          <a:xfrm>
            <a:off x="655384" y="1414205"/>
            <a:ext cx="127177" cy="169569"/>
          </a:xfrm>
          <a:custGeom>
            <a:avLst/>
            <a:gdLst/>
            <a:ahLst/>
            <a:cxnLst/>
            <a:rect l="l" t="t" r="r" b="b"/>
            <a:pathLst>
              <a:path w="127177" h="169569">
                <a:moveTo>
                  <a:pt x="21196" y="0"/>
                </a:moveTo>
                <a:cubicBezTo>
                  <a:pt x="9505" y="0"/>
                  <a:pt x="0" y="9505"/>
                  <a:pt x="0" y="21196"/>
                </a:cubicBezTo>
                <a:lnTo>
                  <a:pt x="0" y="148373"/>
                </a:lnTo>
                <a:cubicBezTo>
                  <a:pt x="0" y="160064"/>
                  <a:pt x="9505" y="169569"/>
                  <a:pt x="21196" y="169569"/>
                </a:cubicBezTo>
                <a:lnTo>
                  <a:pt x="105981" y="169569"/>
                </a:lnTo>
                <a:cubicBezTo>
                  <a:pt x="117672" y="169569"/>
                  <a:pt x="127177" y="160064"/>
                  <a:pt x="127177" y="148373"/>
                </a:cubicBezTo>
                <a:lnTo>
                  <a:pt x="127177" y="56468"/>
                </a:lnTo>
                <a:cubicBezTo>
                  <a:pt x="127177" y="50838"/>
                  <a:pt x="124958" y="45439"/>
                  <a:pt x="120983" y="41465"/>
                </a:cubicBezTo>
                <a:lnTo>
                  <a:pt x="85679" y="6193"/>
                </a:lnTo>
                <a:cubicBezTo>
                  <a:pt x="81704" y="2219"/>
                  <a:pt x="76339" y="0"/>
                  <a:pt x="70709" y="0"/>
                </a:cubicBezTo>
                <a:lnTo>
                  <a:pt x="21196" y="0"/>
                </a:lnTo>
                <a:close/>
                <a:moveTo>
                  <a:pt x="107802" y="58289"/>
                </a:moveTo>
                <a:lnTo>
                  <a:pt x="76836" y="58289"/>
                </a:lnTo>
                <a:cubicBezTo>
                  <a:pt x="72431" y="58289"/>
                  <a:pt x="68887" y="54746"/>
                  <a:pt x="68887" y="50341"/>
                </a:cubicBezTo>
                <a:lnTo>
                  <a:pt x="68887" y="19375"/>
                </a:lnTo>
                <a:lnTo>
                  <a:pt x="107802" y="58289"/>
                </a:lnTo>
                <a:close/>
              </a:path>
            </a:pathLst>
          </a:custGeom>
          <a:solidFill>
            <a:srgbClr val="1A1D21"/>
          </a:solidFill>
          <a:ln/>
        </p:spPr>
      </p:sp>
      <p:sp>
        <p:nvSpPr>
          <p:cNvPr id="7" name="Text 5"/>
          <p:cNvSpPr/>
          <p:nvPr/>
        </p:nvSpPr>
        <p:spPr>
          <a:xfrm>
            <a:off x="1024196" y="1363334"/>
            <a:ext cx="2119611" cy="271310"/>
          </a:xfrm>
          <a:prstGeom prst="rect">
            <a:avLst/>
          </a:prstGeom>
          <a:noFill/>
          <a:ln/>
        </p:spPr>
        <p:txBody>
          <a:bodyPr wrap="square" lIns="0" tIns="0" rIns="0" bIns="0" rtlCol="0" anchor="ctr"/>
          <a:lstStyle/>
          <a:p>
            <a:pPr>
              <a:lnSpc>
                <a:spcPct val="110000"/>
              </a:lnSpc>
            </a:pPr>
            <a:r>
              <a:rPr lang="en-US" sz="1602" b="1" dirty="0">
                <a:solidFill>
                  <a:srgbClr val="EDF2F4"/>
                </a:solidFill>
                <a:latin typeface="MiSans" pitchFamily="34" charset="0"/>
                <a:ea typeface="MiSans" pitchFamily="34" charset="-122"/>
                <a:cs typeface="MiSans" pitchFamily="34" charset="-120"/>
              </a:rPr>
              <a:t>"Todo es un Archivo"</a:t>
            </a:r>
            <a:endParaRPr lang="en-US" sz="1600" dirty="0"/>
          </a:p>
        </p:txBody>
      </p:sp>
      <p:sp>
        <p:nvSpPr>
          <p:cNvPr id="8" name="Text 6"/>
          <p:cNvSpPr/>
          <p:nvPr/>
        </p:nvSpPr>
        <p:spPr>
          <a:xfrm>
            <a:off x="515489" y="1804213"/>
            <a:ext cx="5392289" cy="763060"/>
          </a:xfrm>
          <a:prstGeom prst="rect">
            <a:avLst/>
          </a:prstGeom>
          <a:noFill/>
          <a:ln/>
        </p:spPr>
        <p:txBody>
          <a:bodyPr wrap="square" lIns="0" tIns="0" rIns="0" bIns="0" rtlCol="0" anchor="ctr"/>
          <a:lstStyle/>
          <a:p>
            <a:pPr>
              <a:lnSpc>
                <a:spcPct val="140000"/>
              </a:lnSpc>
            </a:pPr>
            <a:r>
              <a:rPr lang="en-US" sz="1068" dirty="0">
                <a:solidFill>
                  <a:srgbClr val="8D99AE"/>
                </a:solidFill>
                <a:latin typeface="MiSans" pitchFamily="34" charset="0"/>
                <a:ea typeface="MiSans" pitchFamily="34" charset="-122"/>
                <a:cs typeface="MiSans" pitchFamily="34" charset="-120"/>
              </a:rPr>
              <a:t>En UNIX, dispositivos, procesos, sockets de red y archivos regulares se tratan uniformemente como flujos de bytes. Esta abstracción unificada simplificó drásticamente la programación de sistemas.</a:t>
            </a:r>
            <a:endParaRPr lang="en-US" sz="1600" dirty="0"/>
          </a:p>
        </p:txBody>
      </p:sp>
      <p:sp>
        <p:nvSpPr>
          <p:cNvPr id="9" name="Shape 7"/>
          <p:cNvSpPr/>
          <p:nvPr/>
        </p:nvSpPr>
        <p:spPr>
          <a:xfrm>
            <a:off x="515489" y="2669861"/>
            <a:ext cx="5324462" cy="373051"/>
          </a:xfrm>
          <a:custGeom>
            <a:avLst/>
            <a:gdLst/>
            <a:ahLst/>
            <a:cxnLst/>
            <a:rect l="l" t="t" r="r" b="b"/>
            <a:pathLst>
              <a:path w="5324462" h="373051">
                <a:moveTo>
                  <a:pt x="33914" y="0"/>
                </a:moveTo>
                <a:lnTo>
                  <a:pt x="5290548" y="0"/>
                </a:lnTo>
                <a:cubicBezTo>
                  <a:pt x="5309278" y="0"/>
                  <a:pt x="5324462" y="15184"/>
                  <a:pt x="5324462" y="33914"/>
                </a:cubicBezTo>
                <a:lnTo>
                  <a:pt x="5324462" y="339137"/>
                </a:lnTo>
                <a:cubicBezTo>
                  <a:pt x="5324462" y="357868"/>
                  <a:pt x="5309278" y="373051"/>
                  <a:pt x="5290548" y="373051"/>
                </a:cubicBezTo>
                <a:lnTo>
                  <a:pt x="33914" y="373051"/>
                </a:lnTo>
                <a:cubicBezTo>
                  <a:pt x="15184" y="373051"/>
                  <a:pt x="0" y="357868"/>
                  <a:pt x="0" y="339137"/>
                </a:cubicBezTo>
                <a:lnTo>
                  <a:pt x="0" y="33914"/>
                </a:lnTo>
                <a:cubicBezTo>
                  <a:pt x="0" y="15196"/>
                  <a:pt x="15196" y="0"/>
                  <a:pt x="33914" y="0"/>
                </a:cubicBezTo>
                <a:close/>
              </a:path>
            </a:pathLst>
          </a:custGeom>
          <a:solidFill>
            <a:srgbClr val="1A1D21">
              <a:alpha val="50196"/>
            </a:srgbClr>
          </a:solidFill>
          <a:ln/>
        </p:spPr>
      </p:sp>
      <p:sp>
        <p:nvSpPr>
          <p:cNvPr id="10" name="Text 8"/>
          <p:cNvSpPr/>
          <p:nvPr/>
        </p:nvSpPr>
        <p:spPr>
          <a:xfrm>
            <a:off x="515489" y="2669861"/>
            <a:ext cx="5383811" cy="373051"/>
          </a:xfrm>
          <a:prstGeom prst="rect">
            <a:avLst/>
          </a:prstGeom>
          <a:noFill/>
          <a:ln/>
        </p:spPr>
        <p:txBody>
          <a:bodyPr wrap="square" lIns="101741" tIns="101741" rIns="101741" bIns="101741" rtlCol="0" anchor="ctr"/>
          <a:lstStyle/>
          <a:p>
            <a:pPr>
              <a:lnSpc>
                <a:spcPct val="120000"/>
              </a:lnSpc>
            </a:pPr>
            <a:r>
              <a:rPr lang="en-US" sz="935" dirty="0">
                <a:solidFill>
                  <a:srgbClr val="E07A5F"/>
                </a:solidFill>
                <a:latin typeface="MiSans" pitchFamily="34" charset="0"/>
                <a:ea typeface="MiSans" pitchFamily="34" charset="-122"/>
                <a:cs typeface="MiSans" pitchFamily="34" charset="-120"/>
              </a:rPr>
              <a:t>/dev/tty /dev/null /proc/cpuinfo</a:t>
            </a:r>
            <a:endParaRPr lang="en-US" sz="1600" dirty="0"/>
          </a:p>
        </p:txBody>
      </p:sp>
      <p:sp>
        <p:nvSpPr>
          <p:cNvPr id="11" name="Shape 9"/>
          <p:cNvSpPr/>
          <p:nvPr/>
        </p:nvSpPr>
        <p:spPr>
          <a:xfrm>
            <a:off x="342529" y="3358311"/>
            <a:ext cx="5670382" cy="2092480"/>
          </a:xfrm>
          <a:custGeom>
            <a:avLst/>
            <a:gdLst/>
            <a:ahLst/>
            <a:cxnLst/>
            <a:rect l="l" t="t" r="r" b="b"/>
            <a:pathLst>
              <a:path w="5670382" h="2092480">
                <a:moveTo>
                  <a:pt x="67817" y="0"/>
                </a:moveTo>
                <a:lnTo>
                  <a:pt x="5602565" y="0"/>
                </a:lnTo>
                <a:cubicBezTo>
                  <a:pt x="5640019" y="0"/>
                  <a:pt x="5670382" y="30363"/>
                  <a:pt x="5670382" y="67817"/>
                </a:cubicBezTo>
                <a:lnTo>
                  <a:pt x="5670382" y="2024662"/>
                </a:lnTo>
                <a:cubicBezTo>
                  <a:pt x="5670382" y="2062117"/>
                  <a:pt x="5640019" y="2092480"/>
                  <a:pt x="5602565" y="2092480"/>
                </a:cubicBezTo>
                <a:lnTo>
                  <a:pt x="67817" y="2092480"/>
                </a:lnTo>
                <a:cubicBezTo>
                  <a:pt x="30363" y="2092480"/>
                  <a:pt x="0" y="2062117"/>
                  <a:pt x="0" y="2024662"/>
                </a:cubicBezTo>
                <a:lnTo>
                  <a:pt x="0" y="67817"/>
                </a:lnTo>
                <a:cubicBezTo>
                  <a:pt x="0" y="30388"/>
                  <a:pt x="30388" y="0"/>
                  <a:pt x="67817" y="0"/>
                </a:cubicBezTo>
                <a:close/>
              </a:path>
            </a:pathLst>
          </a:custGeom>
          <a:gradFill rotWithShape="1" flip="none">
            <a:gsLst>
              <a:gs pos="0">
                <a:srgbClr val="4A5C6A">
                  <a:alpha val="30000"/>
                </a:srgbClr>
              </a:gs>
              <a:gs pos="100000">
                <a:srgbClr val="4A5C6A">
                  <a:alpha val="10000"/>
                </a:srgbClr>
              </a:gs>
            </a:gsLst>
            <a:lin ang="2700000" scaled="1"/>
          </a:gradFill>
          <a:ln w="10160">
            <a:solidFill>
              <a:srgbClr val="4A5C6A">
                <a:alpha val="50196"/>
              </a:srgbClr>
            </a:solidFill>
            <a:prstDash val="solid"/>
          </a:ln>
        </p:spPr>
      </p:sp>
      <p:sp>
        <p:nvSpPr>
          <p:cNvPr id="12" name="Shape 10"/>
          <p:cNvSpPr/>
          <p:nvPr/>
        </p:nvSpPr>
        <p:spPr>
          <a:xfrm>
            <a:off x="515489" y="3531271"/>
            <a:ext cx="406965" cy="406965"/>
          </a:xfrm>
          <a:custGeom>
            <a:avLst/>
            <a:gdLst/>
            <a:ahLst/>
            <a:cxnLst/>
            <a:rect l="l" t="t" r="r" b="b"/>
            <a:pathLst>
              <a:path w="406965" h="406965">
                <a:moveTo>
                  <a:pt x="67829" y="0"/>
                </a:moveTo>
                <a:lnTo>
                  <a:pt x="339136" y="0"/>
                </a:lnTo>
                <a:cubicBezTo>
                  <a:pt x="376597" y="0"/>
                  <a:pt x="406965" y="30368"/>
                  <a:pt x="406965" y="67829"/>
                </a:cubicBezTo>
                <a:lnTo>
                  <a:pt x="406965" y="339136"/>
                </a:lnTo>
                <a:cubicBezTo>
                  <a:pt x="406965" y="376597"/>
                  <a:pt x="376597" y="406965"/>
                  <a:pt x="339136" y="406965"/>
                </a:cubicBezTo>
                <a:lnTo>
                  <a:pt x="67829" y="406965"/>
                </a:lnTo>
                <a:cubicBezTo>
                  <a:pt x="30368" y="406965"/>
                  <a:pt x="0" y="376597"/>
                  <a:pt x="0" y="339136"/>
                </a:cubicBezTo>
                <a:lnTo>
                  <a:pt x="0" y="67829"/>
                </a:lnTo>
                <a:cubicBezTo>
                  <a:pt x="0" y="30368"/>
                  <a:pt x="30368" y="0"/>
                  <a:pt x="67829" y="0"/>
                </a:cubicBezTo>
                <a:close/>
              </a:path>
            </a:pathLst>
          </a:custGeom>
          <a:solidFill>
            <a:srgbClr val="8D99AE"/>
          </a:solidFill>
          <a:ln/>
        </p:spPr>
      </p:sp>
      <p:sp>
        <p:nvSpPr>
          <p:cNvPr id="13" name="Shape 11"/>
          <p:cNvSpPr/>
          <p:nvPr/>
        </p:nvSpPr>
        <p:spPr>
          <a:xfrm>
            <a:off x="634188" y="3649969"/>
            <a:ext cx="169569" cy="169569"/>
          </a:xfrm>
          <a:custGeom>
            <a:avLst/>
            <a:gdLst/>
            <a:ahLst/>
            <a:cxnLst/>
            <a:rect l="l" t="t" r="r" b="b"/>
            <a:pathLst>
              <a:path w="169569" h="169569">
                <a:moveTo>
                  <a:pt x="74186" y="0"/>
                </a:moveTo>
                <a:cubicBezTo>
                  <a:pt x="85877" y="0"/>
                  <a:pt x="95382" y="7121"/>
                  <a:pt x="95382" y="15897"/>
                </a:cubicBezTo>
                <a:cubicBezTo>
                  <a:pt x="95382" y="19341"/>
                  <a:pt x="93925" y="22521"/>
                  <a:pt x="91408" y="25137"/>
                </a:cubicBezTo>
                <a:cubicBezTo>
                  <a:pt x="89222" y="27422"/>
                  <a:pt x="87434" y="30204"/>
                  <a:pt x="87434" y="33384"/>
                </a:cubicBezTo>
                <a:cubicBezTo>
                  <a:pt x="87434" y="38352"/>
                  <a:pt x="91474" y="42392"/>
                  <a:pt x="96442" y="42392"/>
                </a:cubicBezTo>
                <a:lnTo>
                  <a:pt x="111280" y="42392"/>
                </a:lnTo>
                <a:cubicBezTo>
                  <a:pt x="120056" y="42392"/>
                  <a:pt x="127177" y="49513"/>
                  <a:pt x="127177" y="58289"/>
                </a:cubicBezTo>
                <a:lnTo>
                  <a:pt x="127177" y="73127"/>
                </a:lnTo>
                <a:cubicBezTo>
                  <a:pt x="127177" y="78094"/>
                  <a:pt x="131217" y="82135"/>
                  <a:pt x="136185" y="82135"/>
                </a:cubicBezTo>
                <a:cubicBezTo>
                  <a:pt x="139331" y="82135"/>
                  <a:pt x="142146" y="80346"/>
                  <a:pt x="144432" y="78161"/>
                </a:cubicBezTo>
                <a:cubicBezTo>
                  <a:pt x="147048" y="75677"/>
                  <a:pt x="150227" y="74186"/>
                  <a:pt x="153672" y="74186"/>
                </a:cubicBezTo>
                <a:cubicBezTo>
                  <a:pt x="162448" y="74186"/>
                  <a:pt x="169569" y="83691"/>
                  <a:pt x="169569" y="95382"/>
                </a:cubicBezTo>
                <a:cubicBezTo>
                  <a:pt x="169569" y="107073"/>
                  <a:pt x="162448" y="116579"/>
                  <a:pt x="153672" y="116579"/>
                </a:cubicBezTo>
                <a:cubicBezTo>
                  <a:pt x="150227" y="116579"/>
                  <a:pt x="147015" y="115121"/>
                  <a:pt x="144432" y="112604"/>
                </a:cubicBezTo>
                <a:cubicBezTo>
                  <a:pt x="142146" y="110418"/>
                  <a:pt x="139364" y="108630"/>
                  <a:pt x="136185" y="108630"/>
                </a:cubicBezTo>
                <a:cubicBezTo>
                  <a:pt x="131217" y="108630"/>
                  <a:pt x="127177" y="112671"/>
                  <a:pt x="127177" y="117638"/>
                </a:cubicBezTo>
                <a:lnTo>
                  <a:pt x="127177" y="153672"/>
                </a:lnTo>
                <a:cubicBezTo>
                  <a:pt x="127177" y="162448"/>
                  <a:pt x="120056" y="169569"/>
                  <a:pt x="111280" y="169569"/>
                </a:cubicBezTo>
                <a:lnTo>
                  <a:pt x="92468" y="169569"/>
                </a:lnTo>
                <a:cubicBezTo>
                  <a:pt x="88229" y="169569"/>
                  <a:pt x="84784" y="166124"/>
                  <a:pt x="84784" y="161885"/>
                </a:cubicBezTo>
                <a:cubicBezTo>
                  <a:pt x="84784" y="158838"/>
                  <a:pt x="86705" y="156156"/>
                  <a:pt x="89156" y="154334"/>
                </a:cubicBezTo>
                <a:cubicBezTo>
                  <a:pt x="92998" y="151453"/>
                  <a:pt x="95382" y="147479"/>
                  <a:pt x="95382" y="143074"/>
                </a:cubicBezTo>
                <a:cubicBezTo>
                  <a:pt x="95382" y="134297"/>
                  <a:pt x="85877" y="127177"/>
                  <a:pt x="74186" y="127177"/>
                </a:cubicBezTo>
                <a:cubicBezTo>
                  <a:pt x="62495" y="127177"/>
                  <a:pt x="52990" y="134297"/>
                  <a:pt x="52990" y="143074"/>
                </a:cubicBezTo>
                <a:cubicBezTo>
                  <a:pt x="52990" y="147479"/>
                  <a:pt x="55375" y="151453"/>
                  <a:pt x="59217" y="154334"/>
                </a:cubicBezTo>
                <a:cubicBezTo>
                  <a:pt x="61667" y="156156"/>
                  <a:pt x="63588" y="158805"/>
                  <a:pt x="63588" y="161885"/>
                </a:cubicBezTo>
                <a:cubicBezTo>
                  <a:pt x="63588" y="166124"/>
                  <a:pt x="60144" y="169569"/>
                  <a:pt x="55905" y="169569"/>
                </a:cubicBezTo>
                <a:lnTo>
                  <a:pt x="15897" y="169569"/>
                </a:lnTo>
                <a:cubicBezTo>
                  <a:pt x="7121" y="169569"/>
                  <a:pt x="0" y="162448"/>
                  <a:pt x="0" y="153672"/>
                </a:cubicBezTo>
                <a:lnTo>
                  <a:pt x="0" y="113664"/>
                </a:lnTo>
                <a:cubicBezTo>
                  <a:pt x="0" y="109425"/>
                  <a:pt x="3444" y="105981"/>
                  <a:pt x="7684" y="105981"/>
                </a:cubicBezTo>
                <a:cubicBezTo>
                  <a:pt x="10731" y="105981"/>
                  <a:pt x="13413" y="107901"/>
                  <a:pt x="15235" y="110352"/>
                </a:cubicBezTo>
                <a:cubicBezTo>
                  <a:pt x="18116" y="114194"/>
                  <a:pt x="22090" y="116579"/>
                  <a:pt x="26495" y="116579"/>
                </a:cubicBezTo>
                <a:cubicBezTo>
                  <a:pt x="35272" y="116579"/>
                  <a:pt x="42392" y="107073"/>
                  <a:pt x="42392" y="95382"/>
                </a:cubicBezTo>
                <a:cubicBezTo>
                  <a:pt x="42392" y="83691"/>
                  <a:pt x="35272" y="74186"/>
                  <a:pt x="26495" y="74186"/>
                </a:cubicBezTo>
                <a:cubicBezTo>
                  <a:pt x="22090" y="74186"/>
                  <a:pt x="18116" y="76571"/>
                  <a:pt x="15235" y="80413"/>
                </a:cubicBezTo>
                <a:cubicBezTo>
                  <a:pt x="13413" y="82864"/>
                  <a:pt x="10764" y="84784"/>
                  <a:pt x="7684" y="84784"/>
                </a:cubicBezTo>
                <a:cubicBezTo>
                  <a:pt x="3444" y="84784"/>
                  <a:pt x="0" y="81340"/>
                  <a:pt x="0" y="77101"/>
                </a:cubicBezTo>
                <a:lnTo>
                  <a:pt x="0" y="58289"/>
                </a:lnTo>
                <a:cubicBezTo>
                  <a:pt x="0" y="49513"/>
                  <a:pt x="7121" y="42392"/>
                  <a:pt x="15897" y="42392"/>
                </a:cubicBezTo>
                <a:lnTo>
                  <a:pt x="51930" y="42392"/>
                </a:lnTo>
                <a:cubicBezTo>
                  <a:pt x="56898" y="42392"/>
                  <a:pt x="60939" y="38352"/>
                  <a:pt x="60939" y="33384"/>
                </a:cubicBezTo>
                <a:cubicBezTo>
                  <a:pt x="60939" y="30238"/>
                  <a:pt x="59150" y="27422"/>
                  <a:pt x="56965" y="25137"/>
                </a:cubicBezTo>
                <a:cubicBezTo>
                  <a:pt x="54481" y="22521"/>
                  <a:pt x="52990" y="19341"/>
                  <a:pt x="52990" y="15897"/>
                </a:cubicBezTo>
                <a:cubicBezTo>
                  <a:pt x="52990" y="7121"/>
                  <a:pt x="62495" y="0"/>
                  <a:pt x="74186" y="0"/>
                </a:cubicBezTo>
                <a:close/>
              </a:path>
            </a:pathLst>
          </a:custGeom>
          <a:solidFill>
            <a:srgbClr val="1A1D21"/>
          </a:solidFill>
          <a:ln/>
        </p:spPr>
      </p:sp>
      <p:sp>
        <p:nvSpPr>
          <p:cNvPr id="14" name="Text 12"/>
          <p:cNvSpPr/>
          <p:nvPr/>
        </p:nvSpPr>
        <p:spPr>
          <a:xfrm>
            <a:off x="1024196" y="3599099"/>
            <a:ext cx="2229830" cy="271310"/>
          </a:xfrm>
          <a:prstGeom prst="rect">
            <a:avLst/>
          </a:prstGeom>
          <a:noFill/>
          <a:ln/>
        </p:spPr>
        <p:txBody>
          <a:bodyPr wrap="square" lIns="0" tIns="0" rIns="0" bIns="0" rtlCol="0" anchor="ctr"/>
          <a:lstStyle/>
          <a:p>
            <a:pPr>
              <a:lnSpc>
                <a:spcPct val="110000"/>
              </a:lnSpc>
            </a:pPr>
            <a:r>
              <a:rPr lang="en-US" sz="1602" b="1" dirty="0">
                <a:solidFill>
                  <a:srgbClr val="EDF2F4"/>
                </a:solidFill>
                <a:latin typeface="MiSans" pitchFamily="34" charset="0"/>
                <a:ea typeface="MiSans" pitchFamily="34" charset="-122"/>
                <a:cs typeface="MiSans" pitchFamily="34" charset="-120"/>
              </a:rPr>
              <a:t>Programas Modulares</a:t>
            </a:r>
            <a:endParaRPr lang="en-US" sz="1600" dirty="0"/>
          </a:p>
        </p:txBody>
      </p:sp>
      <p:sp>
        <p:nvSpPr>
          <p:cNvPr id="15" name="Text 13"/>
          <p:cNvSpPr/>
          <p:nvPr/>
        </p:nvSpPr>
        <p:spPr>
          <a:xfrm>
            <a:off x="515489" y="4039978"/>
            <a:ext cx="5392289" cy="763060"/>
          </a:xfrm>
          <a:prstGeom prst="rect">
            <a:avLst/>
          </a:prstGeom>
          <a:noFill/>
          <a:ln/>
        </p:spPr>
        <p:txBody>
          <a:bodyPr wrap="square" lIns="0" tIns="0" rIns="0" bIns="0" rtlCol="0" anchor="ctr"/>
          <a:lstStyle/>
          <a:p>
            <a:pPr>
              <a:lnSpc>
                <a:spcPct val="140000"/>
              </a:lnSpc>
            </a:pPr>
            <a:r>
              <a:rPr lang="en-US" sz="1068" dirty="0">
                <a:solidFill>
                  <a:srgbClr val="8D99AE"/>
                </a:solidFill>
                <a:latin typeface="MiSans" pitchFamily="34" charset="0"/>
                <a:ea typeface="MiSans" pitchFamily="34" charset="-122"/>
                <a:cs typeface="MiSans" pitchFamily="34" charset="-120"/>
              </a:rPr>
              <a:t>La filosofía de "hacer una cosa y hacerla bien" llevó a crear pequeñas herramientas especializadas que se conectan mediante </a:t>
            </a:r>
            <a:pPr>
              <a:lnSpc>
                <a:spcPct val="140000"/>
              </a:lnSpc>
            </a:pPr>
            <a:r>
              <a:rPr lang="en-US" sz="1068" b="1" dirty="0">
                <a:solidFill>
                  <a:srgbClr val="E07A5F"/>
                </a:solidFill>
                <a:latin typeface="MiSans" pitchFamily="34" charset="0"/>
                <a:ea typeface="MiSans" pitchFamily="34" charset="-122"/>
                <a:cs typeface="MiSans" pitchFamily="34" charset="-120"/>
              </a:rPr>
              <a:t>tuberías (pipes)</a:t>
            </a:r>
            <a:pPr>
              <a:lnSpc>
                <a:spcPct val="140000"/>
              </a:lnSpc>
            </a:pPr>
            <a:r>
              <a:rPr lang="en-US" sz="1068" dirty="0">
                <a:solidFill>
                  <a:srgbClr val="8D99AE"/>
                </a:solidFill>
                <a:latin typeface="MiSans" pitchFamily="34" charset="0"/>
                <a:ea typeface="MiSans" pitchFamily="34" charset="-122"/>
                <a:cs typeface="MiSans" pitchFamily="34" charset="-120"/>
              </a:rPr>
              <a:t>, permitiendo construir soluciones complejas combinando componentes simples.</a:t>
            </a:r>
            <a:endParaRPr lang="en-US" sz="1600" dirty="0"/>
          </a:p>
        </p:txBody>
      </p:sp>
      <p:sp>
        <p:nvSpPr>
          <p:cNvPr id="16" name="Shape 14"/>
          <p:cNvSpPr/>
          <p:nvPr/>
        </p:nvSpPr>
        <p:spPr>
          <a:xfrm>
            <a:off x="515489" y="4905628"/>
            <a:ext cx="5324462" cy="373051"/>
          </a:xfrm>
          <a:custGeom>
            <a:avLst/>
            <a:gdLst/>
            <a:ahLst/>
            <a:cxnLst/>
            <a:rect l="l" t="t" r="r" b="b"/>
            <a:pathLst>
              <a:path w="5324462" h="373051">
                <a:moveTo>
                  <a:pt x="33914" y="0"/>
                </a:moveTo>
                <a:lnTo>
                  <a:pt x="5290548" y="0"/>
                </a:lnTo>
                <a:cubicBezTo>
                  <a:pt x="5309278" y="0"/>
                  <a:pt x="5324462" y="15184"/>
                  <a:pt x="5324462" y="33914"/>
                </a:cubicBezTo>
                <a:lnTo>
                  <a:pt x="5324462" y="339137"/>
                </a:lnTo>
                <a:cubicBezTo>
                  <a:pt x="5324462" y="357868"/>
                  <a:pt x="5309278" y="373051"/>
                  <a:pt x="5290548" y="373051"/>
                </a:cubicBezTo>
                <a:lnTo>
                  <a:pt x="33914" y="373051"/>
                </a:lnTo>
                <a:cubicBezTo>
                  <a:pt x="15184" y="373051"/>
                  <a:pt x="0" y="357868"/>
                  <a:pt x="0" y="339137"/>
                </a:cubicBezTo>
                <a:lnTo>
                  <a:pt x="0" y="33914"/>
                </a:lnTo>
                <a:cubicBezTo>
                  <a:pt x="0" y="15196"/>
                  <a:pt x="15196" y="0"/>
                  <a:pt x="33914" y="0"/>
                </a:cubicBezTo>
                <a:close/>
              </a:path>
            </a:pathLst>
          </a:custGeom>
          <a:solidFill>
            <a:srgbClr val="1A1D21">
              <a:alpha val="50196"/>
            </a:srgbClr>
          </a:solidFill>
          <a:ln/>
        </p:spPr>
      </p:sp>
      <p:sp>
        <p:nvSpPr>
          <p:cNvPr id="17" name="Text 15"/>
          <p:cNvSpPr/>
          <p:nvPr/>
        </p:nvSpPr>
        <p:spPr>
          <a:xfrm>
            <a:off x="515489" y="4905628"/>
            <a:ext cx="5383811" cy="373051"/>
          </a:xfrm>
          <a:prstGeom prst="rect">
            <a:avLst/>
          </a:prstGeom>
          <a:noFill/>
          <a:ln/>
        </p:spPr>
        <p:txBody>
          <a:bodyPr wrap="square" lIns="101741" tIns="101741" rIns="101741" bIns="101741" rtlCol="0" anchor="ctr"/>
          <a:lstStyle/>
          <a:p>
            <a:pPr>
              <a:lnSpc>
                <a:spcPct val="120000"/>
              </a:lnSpc>
            </a:pPr>
            <a:r>
              <a:rPr lang="en-US" sz="935" dirty="0">
                <a:solidFill>
                  <a:srgbClr val="E07A5F"/>
                </a:solidFill>
                <a:latin typeface="MiSans" pitchFamily="34" charset="0"/>
                <a:ea typeface="MiSans" pitchFamily="34" charset="-122"/>
                <a:cs typeface="MiSans" pitchFamily="34" charset="-120"/>
              </a:rPr>
              <a:t>cat archivo.txt | grep "error" | wc -l</a:t>
            </a:r>
            <a:endParaRPr lang="en-US" sz="1600" dirty="0"/>
          </a:p>
        </p:txBody>
      </p:sp>
      <p:sp>
        <p:nvSpPr>
          <p:cNvPr id="18" name="Shape 16"/>
          <p:cNvSpPr/>
          <p:nvPr/>
        </p:nvSpPr>
        <p:spPr>
          <a:xfrm>
            <a:off x="6185165" y="1122546"/>
            <a:ext cx="5670382" cy="2262048"/>
          </a:xfrm>
          <a:custGeom>
            <a:avLst/>
            <a:gdLst/>
            <a:ahLst/>
            <a:cxnLst/>
            <a:rect l="l" t="t" r="r" b="b"/>
            <a:pathLst>
              <a:path w="5670382" h="2262048">
                <a:moveTo>
                  <a:pt x="67839" y="0"/>
                </a:moveTo>
                <a:lnTo>
                  <a:pt x="5602543" y="0"/>
                </a:lnTo>
                <a:cubicBezTo>
                  <a:pt x="5640010" y="0"/>
                  <a:pt x="5670382" y="30372"/>
                  <a:pt x="5670382" y="67839"/>
                </a:cubicBezTo>
                <a:lnTo>
                  <a:pt x="5670382" y="2194210"/>
                </a:lnTo>
                <a:cubicBezTo>
                  <a:pt x="5670382" y="2231676"/>
                  <a:pt x="5640010" y="2262048"/>
                  <a:pt x="5602543" y="2262048"/>
                </a:cubicBezTo>
                <a:lnTo>
                  <a:pt x="67839" y="2262048"/>
                </a:lnTo>
                <a:cubicBezTo>
                  <a:pt x="30372" y="2262048"/>
                  <a:pt x="0" y="2231676"/>
                  <a:pt x="0" y="2194210"/>
                </a:cubicBezTo>
                <a:lnTo>
                  <a:pt x="0" y="67839"/>
                </a:lnTo>
                <a:cubicBezTo>
                  <a:pt x="0" y="30372"/>
                  <a:pt x="30372" y="0"/>
                  <a:pt x="67839" y="0"/>
                </a:cubicBezTo>
                <a:close/>
              </a:path>
            </a:pathLst>
          </a:custGeom>
          <a:gradFill rotWithShape="1" flip="none">
            <a:gsLst>
              <a:gs pos="0">
                <a:srgbClr val="E07A5F">
                  <a:alpha val="20000"/>
                </a:srgbClr>
              </a:gs>
              <a:gs pos="100000">
                <a:srgbClr val="E07A5F">
                  <a:alpha val="5000"/>
                </a:srgbClr>
              </a:gs>
            </a:gsLst>
            <a:lin ang="2700000" scaled="1"/>
          </a:gradFill>
          <a:ln w="10160">
            <a:solidFill>
              <a:srgbClr val="E07A5F">
                <a:alpha val="50196"/>
              </a:srgbClr>
            </a:solidFill>
            <a:prstDash val="solid"/>
          </a:ln>
        </p:spPr>
      </p:sp>
      <p:sp>
        <p:nvSpPr>
          <p:cNvPr id="19" name="Shape 17"/>
          <p:cNvSpPr/>
          <p:nvPr/>
        </p:nvSpPr>
        <p:spPr>
          <a:xfrm>
            <a:off x="6358125" y="1295506"/>
            <a:ext cx="406965" cy="406965"/>
          </a:xfrm>
          <a:custGeom>
            <a:avLst/>
            <a:gdLst/>
            <a:ahLst/>
            <a:cxnLst/>
            <a:rect l="l" t="t" r="r" b="b"/>
            <a:pathLst>
              <a:path w="406965" h="406965">
                <a:moveTo>
                  <a:pt x="67829" y="0"/>
                </a:moveTo>
                <a:lnTo>
                  <a:pt x="339136" y="0"/>
                </a:lnTo>
                <a:cubicBezTo>
                  <a:pt x="376597" y="0"/>
                  <a:pt x="406965" y="30368"/>
                  <a:pt x="406965" y="67829"/>
                </a:cubicBezTo>
                <a:lnTo>
                  <a:pt x="406965" y="339136"/>
                </a:lnTo>
                <a:cubicBezTo>
                  <a:pt x="406965" y="376597"/>
                  <a:pt x="376597" y="406965"/>
                  <a:pt x="339136" y="406965"/>
                </a:cubicBezTo>
                <a:lnTo>
                  <a:pt x="67829" y="406965"/>
                </a:lnTo>
                <a:cubicBezTo>
                  <a:pt x="30368" y="406965"/>
                  <a:pt x="0" y="376597"/>
                  <a:pt x="0" y="339136"/>
                </a:cubicBezTo>
                <a:lnTo>
                  <a:pt x="0" y="67829"/>
                </a:lnTo>
                <a:cubicBezTo>
                  <a:pt x="0" y="30368"/>
                  <a:pt x="30368" y="0"/>
                  <a:pt x="67829" y="0"/>
                </a:cubicBezTo>
                <a:close/>
              </a:path>
            </a:pathLst>
          </a:custGeom>
          <a:solidFill>
            <a:srgbClr val="E07A5F"/>
          </a:solidFill>
          <a:ln/>
        </p:spPr>
      </p:sp>
      <p:sp>
        <p:nvSpPr>
          <p:cNvPr id="20" name="Shape 18"/>
          <p:cNvSpPr/>
          <p:nvPr/>
        </p:nvSpPr>
        <p:spPr>
          <a:xfrm>
            <a:off x="6466225" y="1414205"/>
            <a:ext cx="190765" cy="169569"/>
          </a:xfrm>
          <a:custGeom>
            <a:avLst/>
            <a:gdLst/>
            <a:ahLst/>
            <a:cxnLst/>
            <a:rect l="l" t="t" r="r" b="b"/>
            <a:pathLst>
              <a:path w="190765" h="169569">
                <a:moveTo>
                  <a:pt x="119493" y="397"/>
                </a:moveTo>
                <a:cubicBezTo>
                  <a:pt x="113863" y="-1225"/>
                  <a:pt x="108001" y="2053"/>
                  <a:pt x="106378" y="7684"/>
                </a:cubicBezTo>
                <a:lnTo>
                  <a:pt x="63986" y="156056"/>
                </a:lnTo>
                <a:cubicBezTo>
                  <a:pt x="62363" y="161687"/>
                  <a:pt x="65642" y="167549"/>
                  <a:pt x="71272" y="169171"/>
                </a:cubicBezTo>
                <a:cubicBezTo>
                  <a:pt x="76902" y="170794"/>
                  <a:pt x="82764" y="167515"/>
                  <a:pt x="84387" y="161885"/>
                </a:cubicBezTo>
                <a:lnTo>
                  <a:pt x="126779" y="13513"/>
                </a:lnTo>
                <a:cubicBezTo>
                  <a:pt x="128402" y="7882"/>
                  <a:pt x="125123" y="2020"/>
                  <a:pt x="119493" y="397"/>
                </a:cubicBezTo>
                <a:close/>
                <a:moveTo>
                  <a:pt x="140888" y="45472"/>
                </a:moveTo>
                <a:cubicBezTo>
                  <a:pt x="136748" y="49612"/>
                  <a:pt x="136748" y="56335"/>
                  <a:pt x="140888" y="60475"/>
                </a:cubicBezTo>
                <a:lnTo>
                  <a:pt x="165197" y="84784"/>
                </a:lnTo>
                <a:lnTo>
                  <a:pt x="140888" y="109094"/>
                </a:lnTo>
                <a:cubicBezTo>
                  <a:pt x="136748" y="113234"/>
                  <a:pt x="136748" y="119957"/>
                  <a:pt x="140888" y="124097"/>
                </a:cubicBezTo>
                <a:cubicBezTo>
                  <a:pt x="145028" y="128236"/>
                  <a:pt x="151751" y="128236"/>
                  <a:pt x="155891" y="124097"/>
                </a:cubicBezTo>
                <a:lnTo>
                  <a:pt x="187685" y="92302"/>
                </a:lnTo>
                <a:cubicBezTo>
                  <a:pt x="191825" y="88163"/>
                  <a:pt x="191825" y="81439"/>
                  <a:pt x="187685" y="77300"/>
                </a:cubicBezTo>
                <a:lnTo>
                  <a:pt x="155891" y="45505"/>
                </a:lnTo>
                <a:cubicBezTo>
                  <a:pt x="151751" y="41366"/>
                  <a:pt x="145028" y="41366"/>
                  <a:pt x="140888" y="45505"/>
                </a:cubicBezTo>
                <a:close/>
                <a:moveTo>
                  <a:pt x="49910" y="45472"/>
                </a:moveTo>
                <a:cubicBezTo>
                  <a:pt x="45770" y="41332"/>
                  <a:pt x="39047" y="41332"/>
                  <a:pt x="34907" y="45472"/>
                </a:cubicBezTo>
                <a:lnTo>
                  <a:pt x="3113" y="77266"/>
                </a:lnTo>
                <a:cubicBezTo>
                  <a:pt x="-1027" y="81406"/>
                  <a:pt x="-1027" y="88129"/>
                  <a:pt x="3113" y="92269"/>
                </a:cubicBezTo>
                <a:lnTo>
                  <a:pt x="34907" y="124063"/>
                </a:lnTo>
                <a:cubicBezTo>
                  <a:pt x="39047" y="128203"/>
                  <a:pt x="45770" y="128203"/>
                  <a:pt x="49910" y="124063"/>
                </a:cubicBezTo>
                <a:cubicBezTo>
                  <a:pt x="54050" y="119924"/>
                  <a:pt x="54050" y="113200"/>
                  <a:pt x="49910" y="109061"/>
                </a:cubicBezTo>
                <a:lnTo>
                  <a:pt x="25601" y="84784"/>
                </a:lnTo>
                <a:lnTo>
                  <a:pt x="49877" y="60475"/>
                </a:lnTo>
                <a:cubicBezTo>
                  <a:pt x="54017" y="56335"/>
                  <a:pt x="54017" y="49612"/>
                  <a:pt x="49877" y="45472"/>
                </a:cubicBezTo>
                <a:close/>
              </a:path>
            </a:pathLst>
          </a:custGeom>
          <a:solidFill>
            <a:srgbClr val="1A1D21"/>
          </a:solidFill>
          <a:ln/>
        </p:spPr>
      </p:sp>
      <p:sp>
        <p:nvSpPr>
          <p:cNvPr id="21" name="Text 19"/>
          <p:cNvSpPr/>
          <p:nvPr/>
        </p:nvSpPr>
        <p:spPr>
          <a:xfrm>
            <a:off x="6866832" y="1363334"/>
            <a:ext cx="2357007" cy="271310"/>
          </a:xfrm>
          <a:prstGeom prst="rect">
            <a:avLst/>
          </a:prstGeom>
          <a:noFill/>
          <a:ln/>
        </p:spPr>
        <p:txBody>
          <a:bodyPr wrap="square" lIns="0" tIns="0" rIns="0" bIns="0" rtlCol="0" anchor="ctr"/>
          <a:lstStyle/>
          <a:p>
            <a:pPr>
              <a:lnSpc>
                <a:spcPct val="110000"/>
              </a:lnSpc>
            </a:pPr>
            <a:r>
              <a:rPr lang="en-US" sz="1602" b="1" dirty="0">
                <a:solidFill>
                  <a:srgbClr val="EDF2F4"/>
                </a:solidFill>
                <a:latin typeface="MiSans" pitchFamily="34" charset="0"/>
                <a:ea typeface="MiSans" pitchFamily="34" charset="-122"/>
                <a:cs typeface="MiSans" pitchFamily="34" charset="-120"/>
              </a:rPr>
              <a:t>Reescritura en C (1973)</a:t>
            </a:r>
            <a:endParaRPr lang="en-US" sz="1600" dirty="0"/>
          </a:p>
        </p:txBody>
      </p:sp>
      <p:sp>
        <p:nvSpPr>
          <p:cNvPr id="22" name="Text 20"/>
          <p:cNvSpPr/>
          <p:nvPr/>
        </p:nvSpPr>
        <p:spPr>
          <a:xfrm>
            <a:off x="6358125" y="1804213"/>
            <a:ext cx="5392289" cy="661318"/>
          </a:xfrm>
          <a:prstGeom prst="rect">
            <a:avLst/>
          </a:prstGeom>
          <a:noFill/>
          <a:ln/>
        </p:spPr>
        <p:txBody>
          <a:bodyPr wrap="square" lIns="0" tIns="0" rIns="0" bIns="0" rtlCol="0" anchor="ctr"/>
          <a:lstStyle/>
          <a:p>
            <a:pPr>
              <a:lnSpc>
                <a:spcPct val="140000"/>
              </a:lnSpc>
            </a:pPr>
            <a:r>
              <a:rPr lang="en-US" sz="1068" dirty="0">
                <a:solidFill>
                  <a:srgbClr val="8D99AE"/>
                </a:solidFill>
                <a:latin typeface="MiSans" pitchFamily="34" charset="0"/>
                <a:ea typeface="MiSans" pitchFamily="34" charset="-122"/>
                <a:cs typeface="MiSans" pitchFamily="34" charset="-120"/>
              </a:rPr>
              <a:t>En 1973, UNIX fue reescrito en el lenguaje de programación C, desarrollado por Ritchie. Esta decisión fue revolucionaria: por primera vez, un sistema operativo podía portarse a diferentes arquitecturas de hardware con mínimas modificaciones.</a:t>
            </a:r>
            <a:endParaRPr lang="en-US" sz="1600" dirty="0"/>
          </a:p>
        </p:txBody>
      </p:sp>
      <p:sp>
        <p:nvSpPr>
          <p:cNvPr id="23" name="Shape 21"/>
          <p:cNvSpPr/>
          <p:nvPr/>
        </p:nvSpPr>
        <p:spPr>
          <a:xfrm>
            <a:off x="6358125" y="2567273"/>
            <a:ext cx="2611360" cy="644362"/>
          </a:xfrm>
          <a:custGeom>
            <a:avLst/>
            <a:gdLst/>
            <a:ahLst/>
            <a:cxnLst/>
            <a:rect l="l" t="t" r="r" b="b"/>
            <a:pathLst>
              <a:path w="2611360" h="644362">
                <a:moveTo>
                  <a:pt x="33913" y="0"/>
                </a:moveTo>
                <a:lnTo>
                  <a:pt x="2577447" y="0"/>
                </a:lnTo>
                <a:cubicBezTo>
                  <a:pt x="2596177" y="0"/>
                  <a:pt x="2611360" y="15183"/>
                  <a:pt x="2611360" y="33913"/>
                </a:cubicBezTo>
                <a:lnTo>
                  <a:pt x="2611360" y="610449"/>
                </a:lnTo>
                <a:cubicBezTo>
                  <a:pt x="2611360" y="629178"/>
                  <a:pt x="2596177" y="644362"/>
                  <a:pt x="2577447" y="644362"/>
                </a:cubicBezTo>
                <a:lnTo>
                  <a:pt x="33913" y="644362"/>
                </a:lnTo>
                <a:cubicBezTo>
                  <a:pt x="15183" y="644362"/>
                  <a:pt x="0" y="629178"/>
                  <a:pt x="0" y="610449"/>
                </a:cubicBezTo>
                <a:lnTo>
                  <a:pt x="0" y="33913"/>
                </a:lnTo>
                <a:cubicBezTo>
                  <a:pt x="0" y="15196"/>
                  <a:pt x="15196" y="0"/>
                  <a:pt x="33913" y="0"/>
                </a:cubicBezTo>
                <a:close/>
              </a:path>
            </a:pathLst>
          </a:custGeom>
          <a:solidFill>
            <a:srgbClr val="1A1D21">
              <a:alpha val="50196"/>
            </a:srgbClr>
          </a:solidFill>
          <a:ln/>
        </p:spPr>
      </p:sp>
      <p:sp>
        <p:nvSpPr>
          <p:cNvPr id="24" name="Text 22"/>
          <p:cNvSpPr/>
          <p:nvPr/>
        </p:nvSpPr>
        <p:spPr>
          <a:xfrm>
            <a:off x="6408996" y="2669014"/>
            <a:ext cx="2509619" cy="271310"/>
          </a:xfrm>
          <a:prstGeom prst="rect">
            <a:avLst/>
          </a:prstGeom>
          <a:noFill/>
          <a:ln/>
        </p:spPr>
        <p:txBody>
          <a:bodyPr wrap="square" lIns="0" tIns="0" rIns="0" bIns="0" rtlCol="0" anchor="ctr"/>
          <a:lstStyle/>
          <a:p>
            <a:pPr algn="ctr">
              <a:lnSpc>
                <a:spcPct val="110000"/>
              </a:lnSpc>
            </a:pPr>
            <a:r>
              <a:rPr lang="en-US" sz="1602" b="1" dirty="0">
                <a:solidFill>
                  <a:srgbClr val="E07A5F"/>
                </a:solidFill>
                <a:latin typeface="MiSans" pitchFamily="34" charset="0"/>
                <a:ea typeface="MiSans" pitchFamily="34" charset="-122"/>
                <a:cs typeface="MiSans" pitchFamily="34" charset="-120"/>
              </a:rPr>
              <a:t>1973</a:t>
            </a:r>
            <a:endParaRPr lang="en-US" sz="1600" dirty="0"/>
          </a:p>
        </p:txBody>
      </p:sp>
      <p:sp>
        <p:nvSpPr>
          <p:cNvPr id="25" name="Text 23"/>
          <p:cNvSpPr/>
          <p:nvPr/>
        </p:nvSpPr>
        <p:spPr>
          <a:xfrm>
            <a:off x="6430192" y="2940324"/>
            <a:ext cx="2467227" cy="169569"/>
          </a:xfrm>
          <a:prstGeom prst="rect">
            <a:avLst/>
          </a:prstGeom>
          <a:noFill/>
          <a:ln/>
        </p:spPr>
        <p:txBody>
          <a:bodyPr wrap="square" lIns="0" tIns="0" rIns="0" bIns="0" rtlCol="0" anchor="ctr"/>
          <a:lstStyle/>
          <a:p>
            <a:pPr algn="ctr">
              <a:lnSpc>
                <a:spcPct val="120000"/>
              </a:lnSpc>
            </a:pPr>
            <a:r>
              <a:rPr lang="en-US" sz="935" dirty="0">
                <a:solidFill>
                  <a:srgbClr val="8D99AE"/>
                </a:solidFill>
                <a:latin typeface="MiSans" pitchFamily="34" charset="0"/>
                <a:ea typeface="MiSans" pitchFamily="34" charset="-122"/>
                <a:cs typeface="MiSans" pitchFamily="34" charset="-120"/>
              </a:rPr>
              <a:t>Reescritura</a:t>
            </a:r>
            <a:endParaRPr lang="en-US" sz="1600" dirty="0"/>
          </a:p>
        </p:txBody>
      </p:sp>
      <p:sp>
        <p:nvSpPr>
          <p:cNvPr id="26" name="Shape 24"/>
          <p:cNvSpPr/>
          <p:nvPr/>
        </p:nvSpPr>
        <p:spPr>
          <a:xfrm>
            <a:off x="9069249" y="2567273"/>
            <a:ext cx="2611360" cy="644362"/>
          </a:xfrm>
          <a:custGeom>
            <a:avLst/>
            <a:gdLst/>
            <a:ahLst/>
            <a:cxnLst/>
            <a:rect l="l" t="t" r="r" b="b"/>
            <a:pathLst>
              <a:path w="2611360" h="644362">
                <a:moveTo>
                  <a:pt x="33913" y="0"/>
                </a:moveTo>
                <a:lnTo>
                  <a:pt x="2577447" y="0"/>
                </a:lnTo>
                <a:cubicBezTo>
                  <a:pt x="2596177" y="0"/>
                  <a:pt x="2611360" y="15183"/>
                  <a:pt x="2611360" y="33913"/>
                </a:cubicBezTo>
                <a:lnTo>
                  <a:pt x="2611360" y="610449"/>
                </a:lnTo>
                <a:cubicBezTo>
                  <a:pt x="2611360" y="629178"/>
                  <a:pt x="2596177" y="644362"/>
                  <a:pt x="2577447" y="644362"/>
                </a:cubicBezTo>
                <a:lnTo>
                  <a:pt x="33913" y="644362"/>
                </a:lnTo>
                <a:cubicBezTo>
                  <a:pt x="15183" y="644362"/>
                  <a:pt x="0" y="629178"/>
                  <a:pt x="0" y="610449"/>
                </a:cubicBezTo>
                <a:lnTo>
                  <a:pt x="0" y="33913"/>
                </a:lnTo>
                <a:cubicBezTo>
                  <a:pt x="0" y="15196"/>
                  <a:pt x="15196" y="0"/>
                  <a:pt x="33913" y="0"/>
                </a:cubicBezTo>
                <a:close/>
              </a:path>
            </a:pathLst>
          </a:custGeom>
          <a:solidFill>
            <a:srgbClr val="1A1D21">
              <a:alpha val="50196"/>
            </a:srgbClr>
          </a:solidFill>
          <a:ln/>
        </p:spPr>
      </p:sp>
      <p:sp>
        <p:nvSpPr>
          <p:cNvPr id="27" name="Text 25"/>
          <p:cNvSpPr/>
          <p:nvPr/>
        </p:nvSpPr>
        <p:spPr>
          <a:xfrm>
            <a:off x="9120119" y="2669014"/>
            <a:ext cx="2509619" cy="271310"/>
          </a:xfrm>
          <a:prstGeom prst="rect">
            <a:avLst/>
          </a:prstGeom>
          <a:noFill/>
          <a:ln/>
        </p:spPr>
        <p:txBody>
          <a:bodyPr wrap="square" lIns="0" tIns="0" rIns="0" bIns="0" rtlCol="0" anchor="ctr"/>
          <a:lstStyle/>
          <a:p>
            <a:pPr algn="ctr">
              <a:lnSpc>
                <a:spcPct val="110000"/>
              </a:lnSpc>
            </a:pPr>
            <a:r>
              <a:rPr lang="en-US" sz="1602" b="1" dirty="0">
                <a:solidFill>
                  <a:srgbClr val="E07A5F"/>
                </a:solidFill>
                <a:latin typeface="MiSans" pitchFamily="34" charset="0"/>
                <a:ea typeface="MiSans" pitchFamily="34" charset="-122"/>
                <a:cs typeface="MiSans" pitchFamily="34" charset="-120"/>
              </a:rPr>
              <a:t>C</a:t>
            </a:r>
            <a:endParaRPr lang="en-US" sz="1600" dirty="0"/>
          </a:p>
        </p:txBody>
      </p:sp>
      <p:sp>
        <p:nvSpPr>
          <p:cNvPr id="28" name="Text 26"/>
          <p:cNvSpPr/>
          <p:nvPr/>
        </p:nvSpPr>
        <p:spPr>
          <a:xfrm>
            <a:off x="9141315" y="2940324"/>
            <a:ext cx="2467227" cy="169569"/>
          </a:xfrm>
          <a:prstGeom prst="rect">
            <a:avLst/>
          </a:prstGeom>
          <a:noFill/>
          <a:ln/>
        </p:spPr>
        <p:txBody>
          <a:bodyPr wrap="square" lIns="0" tIns="0" rIns="0" bIns="0" rtlCol="0" anchor="ctr"/>
          <a:lstStyle/>
          <a:p>
            <a:pPr algn="ctr">
              <a:lnSpc>
                <a:spcPct val="120000"/>
              </a:lnSpc>
            </a:pPr>
            <a:r>
              <a:rPr lang="en-US" sz="935" dirty="0">
                <a:solidFill>
                  <a:srgbClr val="8D99AE"/>
                </a:solidFill>
                <a:latin typeface="MiSans" pitchFamily="34" charset="0"/>
                <a:ea typeface="MiSans" pitchFamily="34" charset="-122"/>
                <a:cs typeface="MiSans" pitchFamily="34" charset="-120"/>
              </a:rPr>
              <a:t>Lenguaje</a:t>
            </a:r>
            <a:endParaRPr lang="en-US" sz="1600" dirty="0"/>
          </a:p>
        </p:txBody>
      </p:sp>
      <p:sp>
        <p:nvSpPr>
          <p:cNvPr id="29" name="Shape 27"/>
          <p:cNvSpPr/>
          <p:nvPr/>
        </p:nvSpPr>
        <p:spPr>
          <a:xfrm>
            <a:off x="6185165" y="3527033"/>
            <a:ext cx="5670382" cy="1922911"/>
          </a:xfrm>
          <a:custGeom>
            <a:avLst/>
            <a:gdLst/>
            <a:ahLst/>
            <a:cxnLst/>
            <a:rect l="l" t="t" r="r" b="b"/>
            <a:pathLst>
              <a:path w="5670382" h="1922911">
                <a:moveTo>
                  <a:pt x="67821" y="0"/>
                </a:moveTo>
                <a:lnTo>
                  <a:pt x="5602561" y="0"/>
                </a:lnTo>
                <a:cubicBezTo>
                  <a:pt x="5640018" y="0"/>
                  <a:pt x="5670382" y="30365"/>
                  <a:pt x="5670382" y="67821"/>
                </a:cubicBezTo>
                <a:lnTo>
                  <a:pt x="5670382" y="1855090"/>
                </a:lnTo>
                <a:cubicBezTo>
                  <a:pt x="5670382" y="1892546"/>
                  <a:pt x="5640018" y="1922911"/>
                  <a:pt x="5602561" y="1922911"/>
                </a:cubicBezTo>
                <a:lnTo>
                  <a:pt x="67821" y="1922911"/>
                </a:lnTo>
                <a:cubicBezTo>
                  <a:pt x="30365" y="1922911"/>
                  <a:pt x="0" y="1892546"/>
                  <a:pt x="0" y="1855090"/>
                </a:cubicBezTo>
                <a:lnTo>
                  <a:pt x="0" y="67821"/>
                </a:lnTo>
                <a:cubicBezTo>
                  <a:pt x="0" y="30390"/>
                  <a:pt x="30390" y="0"/>
                  <a:pt x="67821" y="0"/>
                </a:cubicBezTo>
                <a:close/>
              </a:path>
            </a:pathLst>
          </a:custGeom>
          <a:gradFill rotWithShape="1" flip="none">
            <a:gsLst>
              <a:gs pos="0">
                <a:srgbClr val="4A5C6A">
                  <a:alpha val="30000"/>
                </a:srgbClr>
              </a:gs>
              <a:gs pos="100000">
                <a:srgbClr val="4A5C6A">
                  <a:alpha val="10000"/>
                </a:srgbClr>
              </a:gs>
            </a:gsLst>
            <a:lin ang="2700000" scaled="1"/>
          </a:gradFill>
          <a:ln w="10160">
            <a:solidFill>
              <a:srgbClr val="4A5C6A">
                <a:alpha val="50196"/>
              </a:srgbClr>
            </a:solidFill>
            <a:prstDash val="solid"/>
          </a:ln>
        </p:spPr>
      </p:sp>
      <p:sp>
        <p:nvSpPr>
          <p:cNvPr id="30" name="Shape 28"/>
          <p:cNvSpPr/>
          <p:nvPr/>
        </p:nvSpPr>
        <p:spPr>
          <a:xfrm>
            <a:off x="6358125" y="3699991"/>
            <a:ext cx="406965" cy="406965"/>
          </a:xfrm>
          <a:custGeom>
            <a:avLst/>
            <a:gdLst/>
            <a:ahLst/>
            <a:cxnLst/>
            <a:rect l="l" t="t" r="r" b="b"/>
            <a:pathLst>
              <a:path w="406965" h="406965">
                <a:moveTo>
                  <a:pt x="67829" y="0"/>
                </a:moveTo>
                <a:lnTo>
                  <a:pt x="339136" y="0"/>
                </a:lnTo>
                <a:cubicBezTo>
                  <a:pt x="376597" y="0"/>
                  <a:pt x="406965" y="30368"/>
                  <a:pt x="406965" y="67829"/>
                </a:cubicBezTo>
                <a:lnTo>
                  <a:pt x="406965" y="339136"/>
                </a:lnTo>
                <a:cubicBezTo>
                  <a:pt x="406965" y="376597"/>
                  <a:pt x="376597" y="406965"/>
                  <a:pt x="339136" y="406965"/>
                </a:cubicBezTo>
                <a:lnTo>
                  <a:pt x="67829" y="406965"/>
                </a:lnTo>
                <a:cubicBezTo>
                  <a:pt x="30368" y="406965"/>
                  <a:pt x="0" y="376597"/>
                  <a:pt x="0" y="339136"/>
                </a:cubicBezTo>
                <a:lnTo>
                  <a:pt x="0" y="67829"/>
                </a:lnTo>
                <a:cubicBezTo>
                  <a:pt x="0" y="30368"/>
                  <a:pt x="30368" y="0"/>
                  <a:pt x="67829" y="0"/>
                </a:cubicBezTo>
                <a:close/>
              </a:path>
            </a:pathLst>
          </a:custGeom>
          <a:solidFill>
            <a:srgbClr val="8D99AE"/>
          </a:solidFill>
          <a:ln/>
        </p:spPr>
      </p:sp>
      <p:sp>
        <p:nvSpPr>
          <p:cNvPr id="31" name="Shape 29"/>
          <p:cNvSpPr/>
          <p:nvPr/>
        </p:nvSpPr>
        <p:spPr>
          <a:xfrm>
            <a:off x="6476824" y="3818690"/>
            <a:ext cx="169569" cy="169569"/>
          </a:xfrm>
          <a:custGeom>
            <a:avLst/>
            <a:gdLst/>
            <a:ahLst/>
            <a:cxnLst/>
            <a:rect l="l" t="t" r="r" b="b"/>
            <a:pathLst>
              <a:path w="169569" h="169569">
                <a:moveTo>
                  <a:pt x="90050" y="6690"/>
                </a:moveTo>
                <a:cubicBezTo>
                  <a:pt x="86805" y="4835"/>
                  <a:pt x="82797" y="4835"/>
                  <a:pt x="79519" y="6690"/>
                </a:cubicBezTo>
                <a:lnTo>
                  <a:pt x="5332" y="49082"/>
                </a:lnTo>
                <a:cubicBezTo>
                  <a:pt x="1159" y="51467"/>
                  <a:pt x="-894" y="56368"/>
                  <a:pt x="331" y="61005"/>
                </a:cubicBezTo>
                <a:cubicBezTo>
                  <a:pt x="1557" y="65642"/>
                  <a:pt x="5796" y="68887"/>
                  <a:pt x="10598" y="68887"/>
                </a:cubicBezTo>
                <a:lnTo>
                  <a:pt x="21196" y="68887"/>
                </a:lnTo>
                <a:lnTo>
                  <a:pt x="21196" y="137775"/>
                </a:lnTo>
                <a:lnTo>
                  <a:pt x="21196" y="137775"/>
                </a:lnTo>
                <a:lnTo>
                  <a:pt x="4239" y="150492"/>
                </a:lnTo>
                <a:cubicBezTo>
                  <a:pt x="1557" y="152479"/>
                  <a:pt x="0" y="155626"/>
                  <a:pt x="0" y="158971"/>
                </a:cubicBezTo>
                <a:cubicBezTo>
                  <a:pt x="0" y="164833"/>
                  <a:pt x="4736" y="169569"/>
                  <a:pt x="10598" y="169569"/>
                </a:cubicBezTo>
                <a:lnTo>
                  <a:pt x="158971" y="169569"/>
                </a:lnTo>
                <a:cubicBezTo>
                  <a:pt x="164833" y="169569"/>
                  <a:pt x="169569" y="164833"/>
                  <a:pt x="169569" y="158971"/>
                </a:cubicBezTo>
                <a:cubicBezTo>
                  <a:pt x="169569" y="155626"/>
                  <a:pt x="168012" y="152479"/>
                  <a:pt x="165330" y="150492"/>
                </a:cubicBezTo>
                <a:lnTo>
                  <a:pt x="148373" y="137775"/>
                </a:lnTo>
                <a:lnTo>
                  <a:pt x="148373" y="68887"/>
                </a:lnTo>
                <a:lnTo>
                  <a:pt x="158971" y="68887"/>
                </a:lnTo>
                <a:cubicBezTo>
                  <a:pt x="163773" y="68887"/>
                  <a:pt x="167979" y="65642"/>
                  <a:pt x="169205" y="61005"/>
                </a:cubicBezTo>
                <a:cubicBezTo>
                  <a:pt x="170430" y="56368"/>
                  <a:pt x="168377" y="51467"/>
                  <a:pt x="164204" y="49082"/>
                </a:cubicBezTo>
                <a:lnTo>
                  <a:pt x="90017" y="6690"/>
                </a:lnTo>
                <a:close/>
                <a:moveTo>
                  <a:pt x="132476" y="68887"/>
                </a:moveTo>
                <a:lnTo>
                  <a:pt x="132476" y="137775"/>
                </a:lnTo>
                <a:lnTo>
                  <a:pt x="111280" y="137775"/>
                </a:lnTo>
                <a:lnTo>
                  <a:pt x="111280" y="68887"/>
                </a:lnTo>
                <a:lnTo>
                  <a:pt x="132476" y="68887"/>
                </a:lnTo>
                <a:close/>
                <a:moveTo>
                  <a:pt x="95382" y="68887"/>
                </a:moveTo>
                <a:lnTo>
                  <a:pt x="95382" y="137775"/>
                </a:lnTo>
                <a:lnTo>
                  <a:pt x="74186" y="137775"/>
                </a:lnTo>
                <a:lnTo>
                  <a:pt x="74186" y="68887"/>
                </a:lnTo>
                <a:lnTo>
                  <a:pt x="95382" y="68887"/>
                </a:lnTo>
                <a:close/>
                <a:moveTo>
                  <a:pt x="58289" y="68887"/>
                </a:moveTo>
                <a:lnTo>
                  <a:pt x="58289" y="137775"/>
                </a:lnTo>
                <a:lnTo>
                  <a:pt x="37093" y="137775"/>
                </a:lnTo>
                <a:lnTo>
                  <a:pt x="37093" y="68887"/>
                </a:lnTo>
                <a:lnTo>
                  <a:pt x="58289" y="68887"/>
                </a:lnTo>
                <a:close/>
                <a:moveTo>
                  <a:pt x="84784" y="31794"/>
                </a:moveTo>
                <a:cubicBezTo>
                  <a:pt x="90634" y="31794"/>
                  <a:pt x="95382" y="36543"/>
                  <a:pt x="95382" y="42392"/>
                </a:cubicBezTo>
                <a:cubicBezTo>
                  <a:pt x="95382" y="48241"/>
                  <a:pt x="90634" y="52990"/>
                  <a:pt x="84784" y="52990"/>
                </a:cubicBezTo>
                <a:cubicBezTo>
                  <a:pt x="78935" y="52990"/>
                  <a:pt x="74186" y="48241"/>
                  <a:pt x="74186" y="42392"/>
                </a:cubicBezTo>
                <a:cubicBezTo>
                  <a:pt x="74186" y="36543"/>
                  <a:pt x="78935" y="31794"/>
                  <a:pt x="84784" y="31794"/>
                </a:cubicBezTo>
                <a:close/>
              </a:path>
            </a:pathLst>
          </a:custGeom>
          <a:solidFill>
            <a:srgbClr val="1A1D21"/>
          </a:solidFill>
          <a:ln/>
        </p:spPr>
      </p:sp>
      <p:sp>
        <p:nvSpPr>
          <p:cNvPr id="32" name="Text 30"/>
          <p:cNvSpPr/>
          <p:nvPr/>
        </p:nvSpPr>
        <p:spPr>
          <a:xfrm>
            <a:off x="6866832" y="3767819"/>
            <a:ext cx="1950042" cy="271310"/>
          </a:xfrm>
          <a:prstGeom prst="rect">
            <a:avLst/>
          </a:prstGeom>
          <a:noFill/>
          <a:ln/>
        </p:spPr>
        <p:txBody>
          <a:bodyPr wrap="square" lIns="0" tIns="0" rIns="0" bIns="0" rtlCol="0" anchor="ctr"/>
          <a:lstStyle/>
          <a:p>
            <a:pPr>
              <a:lnSpc>
                <a:spcPct val="110000"/>
              </a:lnSpc>
            </a:pPr>
            <a:r>
              <a:rPr lang="en-US" sz="1602" b="1" dirty="0">
                <a:solidFill>
                  <a:srgbClr val="EDF2F4"/>
                </a:solidFill>
                <a:latin typeface="MiSans" pitchFamily="34" charset="0"/>
                <a:ea typeface="MiSans" pitchFamily="34" charset="-122"/>
                <a:cs typeface="MiSans" pitchFamily="34" charset="-120"/>
              </a:rPr>
              <a:t>Cultura Académica</a:t>
            </a:r>
            <a:endParaRPr lang="en-US" sz="1600" dirty="0"/>
          </a:p>
        </p:txBody>
      </p:sp>
      <p:sp>
        <p:nvSpPr>
          <p:cNvPr id="33" name="Text 31"/>
          <p:cNvSpPr/>
          <p:nvPr/>
        </p:nvSpPr>
        <p:spPr>
          <a:xfrm>
            <a:off x="6358125" y="4208698"/>
            <a:ext cx="5392289" cy="763060"/>
          </a:xfrm>
          <a:prstGeom prst="rect">
            <a:avLst/>
          </a:prstGeom>
          <a:noFill/>
          <a:ln/>
        </p:spPr>
        <p:txBody>
          <a:bodyPr wrap="square" lIns="0" tIns="0" rIns="0" bIns="0" rtlCol="0" anchor="ctr"/>
          <a:lstStyle/>
          <a:p>
            <a:pPr>
              <a:lnSpc>
                <a:spcPct val="140000"/>
              </a:lnSpc>
            </a:pPr>
            <a:r>
              <a:rPr lang="en-US" sz="1068" dirty="0">
                <a:solidFill>
                  <a:srgbClr val="8D99AE"/>
                </a:solidFill>
                <a:latin typeface="MiSans" pitchFamily="34" charset="0"/>
                <a:ea typeface="MiSans" pitchFamily="34" charset="-122"/>
                <a:cs typeface="MiSans" pitchFamily="34" charset="-120"/>
              </a:rPr>
              <a:t>Restricciones legales impidieron a AT&amp;T vender software, por lo que el código fuente se licenció casi gratuitamente a universidades. Esto fomentó una cultura de colaboración donde estudiantes y profesores mejoraban y compartían el sistema.</a:t>
            </a:r>
            <a:endParaRPr lang="en-US" sz="1600" dirty="0"/>
          </a:p>
        </p:txBody>
      </p:sp>
      <p:sp>
        <p:nvSpPr>
          <p:cNvPr id="34" name="Shape 32"/>
          <p:cNvSpPr/>
          <p:nvPr/>
        </p:nvSpPr>
        <p:spPr>
          <a:xfrm>
            <a:off x="6366604" y="5109110"/>
            <a:ext cx="152612" cy="135655"/>
          </a:xfrm>
          <a:custGeom>
            <a:avLst/>
            <a:gdLst/>
            <a:ahLst/>
            <a:cxnLst/>
            <a:rect l="l" t="t" r="r" b="b"/>
            <a:pathLst>
              <a:path w="152612" h="135655">
                <a:moveTo>
                  <a:pt x="12718" y="51877"/>
                </a:moveTo>
                <a:lnTo>
                  <a:pt x="68145" y="74690"/>
                </a:lnTo>
                <a:cubicBezTo>
                  <a:pt x="70742" y="75750"/>
                  <a:pt x="73497" y="76306"/>
                  <a:pt x="76306" y="76306"/>
                </a:cubicBezTo>
                <a:cubicBezTo>
                  <a:pt x="79114" y="76306"/>
                  <a:pt x="81870" y="75750"/>
                  <a:pt x="84466" y="74690"/>
                </a:cubicBezTo>
                <a:lnTo>
                  <a:pt x="148691" y="48248"/>
                </a:lnTo>
                <a:cubicBezTo>
                  <a:pt x="151075" y="47267"/>
                  <a:pt x="152612" y="44962"/>
                  <a:pt x="152612" y="42392"/>
                </a:cubicBezTo>
                <a:cubicBezTo>
                  <a:pt x="152612" y="39822"/>
                  <a:pt x="151075" y="37517"/>
                  <a:pt x="148691" y="36537"/>
                </a:cubicBezTo>
                <a:lnTo>
                  <a:pt x="84466" y="10095"/>
                </a:lnTo>
                <a:cubicBezTo>
                  <a:pt x="81870" y="9035"/>
                  <a:pt x="79114" y="8478"/>
                  <a:pt x="76306" y="8478"/>
                </a:cubicBezTo>
                <a:cubicBezTo>
                  <a:pt x="73497" y="8478"/>
                  <a:pt x="70742" y="9035"/>
                  <a:pt x="68145" y="10095"/>
                </a:cubicBezTo>
                <a:lnTo>
                  <a:pt x="3921" y="36537"/>
                </a:lnTo>
                <a:cubicBezTo>
                  <a:pt x="1537" y="37517"/>
                  <a:pt x="0" y="39822"/>
                  <a:pt x="0" y="42392"/>
                </a:cubicBezTo>
                <a:lnTo>
                  <a:pt x="0" y="120818"/>
                </a:lnTo>
                <a:cubicBezTo>
                  <a:pt x="0" y="124342"/>
                  <a:pt x="2835" y="127177"/>
                  <a:pt x="6359" y="127177"/>
                </a:cubicBezTo>
                <a:cubicBezTo>
                  <a:pt x="9883" y="127177"/>
                  <a:pt x="12718" y="124342"/>
                  <a:pt x="12718" y="120818"/>
                </a:cubicBezTo>
                <a:lnTo>
                  <a:pt x="12718" y="51877"/>
                </a:lnTo>
                <a:close/>
                <a:moveTo>
                  <a:pt x="25435" y="70874"/>
                </a:moveTo>
                <a:lnTo>
                  <a:pt x="25435" y="101741"/>
                </a:lnTo>
                <a:cubicBezTo>
                  <a:pt x="25435" y="115784"/>
                  <a:pt x="48221" y="127177"/>
                  <a:pt x="76306" y="127177"/>
                </a:cubicBezTo>
                <a:cubicBezTo>
                  <a:pt x="104391" y="127177"/>
                  <a:pt x="127177" y="115784"/>
                  <a:pt x="127177" y="101741"/>
                </a:cubicBezTo>
                <a:lnTo>
                  <a:pt x="127177" y="70848"/>
                </a:lnTo>
                <a:lnTo>
                  <a:pt x="89315" y="86454"/>
                </a:lnTo>
                <a:cubicBezTo>
                  <a:pt x="85182" y="88149"/>
                  <a:pt x="80784" y="89024"/>
                  <a:pt x="76306" y="89024"/>
                </a:cubicBezTo>
                <a:cubicBezTo>
                  <a:pt x="71828" y="89024"/>
                  <a:pt x="67430" y="88149"/>
                  <a:pt x="63297" y="86454"/>
                </a:cubicBezTo>
                <a:lnTo>
                  <a:pt x="25435" y="70848"/>
                </a:lnTo>
                <a:close/>
              </a:path>
            </a:pathLst>
          </a:custGeom>
          <a:solidFill>
            <a:srgbClr val="E07A5F"/>
          </a:solidFill>
          <a:ln/>
        </p:spPr>
      </p:sp>
      <p:sp>
        <p:nvSpPr>
          <p:cNvPr id="35" name="Text 33"/>
          <p:cNvSpPr/>
          <p:nvPr/>
        </p:nvSpPr>
        <p:spPr>
          <a:xfrm>
            <a:off x="6595522" y="5075196"/>
            <a:ext cx="2085697" cy="203483"/>
          </a:xfrm>
          <a:prstGeom prst="rect">
            <a:avLst/>
          </a:prstGeom>
          <a:noFill/>
          <a:ln/>
        </p:spPr>
        <p:txBody>
          <a:bodyPr wrap="square" lIns="0" tIns="0" rIns="0" bIns="0" rtlCol="0" anchor="ctr"/>
          <a:lstStyle/>
          <a:p>
            <a:pPr>
              <a:lnSpc>
                <a:spcPct val="130000"/>
              </a:lnSpc>
            </a:pPr>
            <a:r>
              <a:rPr lang="en-US" sz="1068" dirty="0">
                <a:solidFill>
                  <a:srgbClr val="EDF2F4"/>
                </a:solidFill>
                <a:latin typeface="MiSans" pitchFamily="34" charset="0"/>
                <a:ea typeface="MiSans" pitchFamily="34" charset="-122"/>
                <a:cs typeface="MiSans" pitchFamily="34" charset="-120"/>
              </a:rPr>
              <a:t>Impacto en Berkeley, MIT, y más</a:t>
            </a:r>
            <a:endParaRPr lang="en-US" sz="1600" dirty="0"/>
          </a:p>
        </p:txBody>
      </p:sp>
      <p:sp>
        <p:nvSpPr>
          <p:cNvPr id="36" name="Shape 34"/>
          <p:cNvSpPr/>
          <p:nvPr/>
        </p:nvSpPr>
        <p:spPr>
          <a:xfrm>
            <a:off x="342529" y="5594075"/>
            <a:ext cx="11512029" cy="922455"/>
          </a:xfrm>
          <a:custGeom>
            <a:avLst/>
            <a:gdLst/>
            <a:ahLst/>
            <a:cxnLst/>
            <a:rect l="l" t="t" r="r" b="b"/>
            <a:pathLst>
              <a:path w="11512029" h="922455">
                <a:moveTo>
                  <a:pt x="67828" y="0"/>
                </a:moveTo>
                <a:lnTo>
                  <a:pt x="11444201" y="0"/>
                </a:lnTo>
                <a:cubicBezTo>
                  <a:pt x="11481661" y="0"/>
                  <a:pt x="11512029" y="30368"/>
                  <a:pt x="11512029" y="67828"/>
                </a:cubicBezTo>
                <a:lnTo>
                  <a:pt x="11512029" y="854626"/>
                </a:lnTo>
                <a:cubicBezTo>
                  <a:pt x="11512029" y="892087"/>
                  <a:pt x="11481661" y="922455"/>
                  <a:pt x="11444201" y="922455"/>
                </a:cubicBezTo>
                <a:lnTo>
                  <a:pt x="67828" y="922455"/>
                </a:lnTo>
                <a:cubicBezTo>
                  <a:pt x="30368" y="922455"/>
                  <a:pt x="0" y="892087"/>
                  <a:pt x="0" y="854626"/>
                </a:cubicBezTo>
                <a:lnTo>
                  <a:pt x="0" y="67828"/>
                </a:lnTo>
                <a:cubicBezTo>
                  <a:pt x="0" y="30368"/>
                  <a:pt x="30368" y="0"/>
                  <a:pt x="67828" y="0"/>
                </a:cubicBezTo>
                <a:close/>
              </a:path>
            </a:pathLst>
          </a:custGeom>
          <a:solidFill>
            <a:srgbClr val="E07A5F">
              <a:alpha val="10196"/>
            </a:srgbClr>
          </a:solidFill>
          <a:ln w="10160">
            <a:solidFill>
              <a:srgbClr val="E07A5F">
                <a:alpha val="30196"/>
              </a:srgbClr>
            </a:solidFill>
            <a:prstDash val="solid"/>
          </a:ln>
        </p:spPr>
      </p:sp>
      <p:sp>
        <p:nvSpPr>
          <p:cNvPr id="37" name="Shape 35"/>
          <p:cNvSpPr/>
          <p:nvPr/>
        </p:nvSpPr>
        <p:spPr>
          <a:xfrm>
            <a:off x="507011" y="5953562"/>
            <a:ext cx="203483" cy="203483"/>
          </a:xfrm>
          <a:custGeom>
            <a:avLst/>
            <a:gdLst/>
            <a:ahLst/>
            <a:cxnLst/>
            <a:rect l="l" t="t" r="r" b="b"/>
            <a:pathLst>
              <a:path w="203483" h="203483">
                <a:moveTo>
                  <a:pt x="101741" y="203483"/>
                </a:moveTo>
                <a:cubicBezTo>
                  <a:pt x="157894" y="203483"/>
                  <a:pt x="203483" y="157894"/>
                  <a:pt x="203483" y="101741"/>
                </a:cubicBezTo>
                <a:cubicBezTo>
                  <a:pt x="203483" y="45589"/>
                  <a:pt x="157894" y="0"/>
                  <a:pt x="101741" y="0"/>
                </a:cubicBezTo>
                <a:cubicBezTo>
                  <a:pt x="45589" y="0"/>
                  <a:pt x="0" y="45589"/>
                  <a:pt x="0" y="101741"/>
                </a:cubicBezTo>
                <a:cubicBezTo>
                  <a:pt x="0" y="157894"/>
                  <a:pt x="45589" y="203483"/>
                  <a:pt x="101741" y="203483"/>
                </a:cubicBezTo>
                <a:close/>
                <a:moveTo>
                  <a:pt x="101741" y="69947"/>
                </a:moveTo>
                <a:cubicBezTo>
                  <a:pt x="94707" y="69947"/>
                  <a:pt x="89024" y="75630"/>
                  <a:pt x="89024" y="82665"/>
                </a:cubicBezTo>
                <a:cubicBezTo>
                  <a:pt x="89024" y="87951"/>
                  <a:pt x="84771" y="92203"/>
                  <a:pt x="79485" y="92203"/>
                </a:cubicBezTo>
                <a:cubicBezTo>
                  <a:pt x="74200" y="92203"/>
                  <a:pt x="69947" y="87951"/>
                  <a:pt x="69947" y="82665"/>
                </a:cubicBezTo>
                <a:cubicBezTo>
                  <a:pt x="69947" y="65099"/>
                  <a:pt x="84175" y="50871"/>
                  <a:pt x="101741" y="50871"/>
                </a:cubicBezTo>
                <a:cubicBezTo>
                  <a:pt x="119308" y="50871"/>
                  <a:pt x="133535" y="65099"/>
                  <a:pt x="133535" y="82665"/>
                </a:cubicBezTo>
                <a:cubicBezTo>
                  <a:pt x="133535" y="101423"/>
                  <a:pt x="119228" y="109372"/>
                  <a:pt x="111280" y="112273"/>
                </a:cubicBezTo>
                <a:lnTo>
                  <a:pt x="111280" y="113783"/>
                </a:lnTo>
                <a:cubicBezTo>
                  <a:pt x="111280" y="119069"/>
                  <a:pt x="107027" y="123322"/>
                  <a:pt x="101741" y="123322"/>
                </a:cubicBezTo>
                <a:cubicBezTo>
                  <a:pt x="96456" y="123322"/>
                  <a:pt x="92203" y="119069"/>
                  <a:pt x="92203" y="113783"/>
                </a:cubicBezTo>
                <a:lnTo>
                  <a:pt x="92203" y="110564"/>
                </a:lnTo>
                <a:cubicBezTo>
                  <a:pt x="92203" y="102417"/>
                  <a:pt x="98085" y="96575"/>
                  <a:pt x="104166" y="94588"/>
                </a:cubicBezTo>
                <a:cubicBezTo>
                  <a:pt x="106709" y="93753"/>
                  <a:pt x="109412" y="92402"/>
                  <a:pt x="111399" y="90494"/>
                </a:cubicBezTo>
                <a:cubicBezTo>
                  <a:pt x="113108" y="88825"/>
                  <a:pt x="114459" y="86520"/>
                  <a:pt x="114459" y="82705"/>
                </a:cubicBezTo>
                <a:cubicBezTo>
                  <a:pt x="114459" y="75670"/>
                  <a:pt x="108776" y="69987"/>
                  <a:pt x="101741" y="69987"/>
                </a:cubicBezTo>
                <a:close/>
                <a:moveTo>
                  <a:pt x="89024" y="146253"/>
                </a:moveTo>
                <a:cubicBezTo>
                  <a:pt x="89024" y="139234"/>
                  <a:pt x="94722" y="133535"/>
                  <a:pt x="101741" y="133535"/>
                </a:cubicBezTo>
                <a:cubicBezTo>
                  <a:pt x="108760" y="133535"/>
                  <a:pt x="114459" y="139234"/>
                  <a:pt x="114459" y="146253"/>
                </a:cubicBezTo>
                <a:cubicBezTo>
                  <a:pt x="114459" y="153272"/>
                  <a:pt x="108760" y="158971"/>
                  <a:pt x="101741" y="158971"/>
                </a:cubicBezTo>
                <a:cubicBezTo>
                  <a:pt x="94722" y="158971"/>
                  <a:pt x="89024" y="153272"/>
                  <a:pt x="89024" y="146253"/>
                </a:cubicBezTo>
                <a:close/>
              </a:path>
            </a:pathLst>
          </a:custGeom>
          <a:solidFill>
            <a:srgbClr val="E07A5F"/>
          </a:solidFill>
          <a:ln/>
        </p:spPr>
      </p:sp>
      <p:sp>
        <p:nvSpPr>
          <p:cNvPr id="38" name="Text 36"/>
          <p:cNvSpPr/>
          <p:nvPr/>
        </p:nvSpPr>
        <p:spPr>
          <a:xfrm>
            <a:off x="871584" y="5733122"/>
            <a:ext cx="10911755" cy="203483"/>
          </a:xfrm>
          <a:prstGeom prst="rect">
            <a:avLst/>
          </a:prstGeom>
          <a:noFill/>
          <a:ln/>
        </p:spPr>
        <p:txBody>
          <a:bodyPr wrap="square" lIns="0" tIns="0" rIns="0" bIns="0" rtlCol="0" anchor="ctr"/>
          <a:lstStyle/>
          <a:p>
            <a:pPr>
              <a:lnSpc>
                <a:spcPct val="130000"/>
              </a:lnSpc>
            </a:pPr>
            <a:r>
              <a:rPr lang="en-US" sz="1068" b="1" dirty="0">
                <a:solidFill>
                  <a:srgbClr val="EDF2F4"/>
                </a:solidFill>
                <a:latin typeface="MiSans" pitchFamily="34" charset="0"/>
                <a:ea typeface="MiSans" pitchFamily="34" charset="-122"/>
                <a:cs typeface="MiSans" pitchFamily="34" charset="-120"/>
              </a:rPr>
              <a:t>¿Cómo influyó la portabilidad del lenguaje C en el éxito de UNIX?</a:t>
            </a:r>
            <a:endParaRPr lang="en-US" sz="1600" dirty="0"/>
          </a:p>
        </p:txBody>
      </p:sp>
      <p:sp>
        <p:nvSpPr>
          <p:cNvPr id="39" name="Text 37"/>
          <p:cNvSpPr/>
          <p:nvPr/>
        </p:nvSpPr>
        <p:spPr>
          <a:xfrm>
            <a:off x="871584" y="5970519"/>
            <a:ext cx="10911755" cy="406965"/>
          </a:xfrm>
          <a:prstGeom prst="rect">
            <a:avLst/>
          </a:prstGeom>
          <a:noFill/>
          <a:ln/>
        </p:spPr>
        <p:txBody>
          <a:bodyPr wrap="square" lIns="0" tIns="0" rIns="0" bIns="0" rtlCol="0" anchor="ctr"/>
          <a:lstStyle/>
          <a:p>
            <a:pPr>
              <a:lnSpc>
                <a:spcPct val="130000"/>
              </a:lnSpc>
            </a:pPr>
            <a:r>
              <a:rPr lang="en-US" sz="1068" dirty="0">
                <a:solidFill>
                  <a:srgbClr val="8D99AE"/>
                </a:solidFill>
                <a:latin typeface="MiSans" pitchFamily="34" charset="0"/>
                <a:ea typeface="MiSans" pitchFamily="34" charset="-122"/>
                <a:cs typeface="MiSans" pitchFamily="34" charset="-120"/>
              </a:rPr>
              <a:t>La portabilidad permitió que UNIX se adaptara rápidamente a nuevas arquitecturas de hardware, expandiéndose desde el PDP-7 a PDP-11, VAX, y eventualmente a casi cualquier plataforma, consolidándose como el sistema operativo dominante en investigación académica.</a:t>
            </a:r>
            <a:endParaRPr lang="en-US" sz="1600" dirty="0"/>
          </a:p>
        </p:txBody>
      </p:sp>
    </p:spTree>
  </p:cSld>
  <p:clrMapOvr>
    <a:masterClrMapping/>
  </p:clrMapOvr>
  <p:transition>
    <p:fade/>
    <p:spd val="med"/>
  </p:transition>
</p:sld>
</file>

<file path=ppt/slides/slide6.xml><?xml version="1.0" encoding="utf-8"?>
<p:sld xmlns:a="http://schemas.openxmlformats.org/drawingml/2006/main" xmlns:r="http://schemas.openxmlformats.org/officeDocument/2006/relationships" xmlns:p="http://schemas.openxmlformats.org/presentationml/2006/main">
  <p:cSld name="Slide 6">
    <p:bg>
      <p:bgPr>
        <a:solidFill>
          <a:srgbClr val="1A1D21"/>
        </a:solidFill>
      </p:bgPr>
    </p:bg>
    <p:spTree>
      <p:nvGrpSpPr>
        <p:cNvPr id="1" name=""/>
        <p:cNvGrpSpPr/>
        <p:nvPr/>
      </p:nvGrpSpPr>
      <p:grpSpPr>
        <a:xfrm>
          <a:off x="0" y="0"/>
          <a:ext cx="0" cy="0"/>
          <a:chOff x="0" y="0"/>
          <a:chExt cx="0" cy="0"/>
        </a:xfrm>
      </p:grpSpPr>
      <p:pic>
        <p:nvPicPr>
          <p:cNvPr id="2" name="Image 0" descr="https://kimi-web-img.moonshot.cn/img/ibgwww.colorado.edu/c0cd91c51095f499c2e424770eab6bfbd818acc0.gif">    </p:cNvPr>
          <p:cNvPicPr>
            <a:picLocks noChangeAspect="1"/>
          </p:cNvPicPr>
          <p:nvPr/>
        </p:nvPicPr>
        <p:blipFill>
          <a:blip r:embed="rId1">
            <a:alphaModFix amt="20000"/>
          </a:blip>
          <a:srcRect l="0" r="0" t="26831" b="26831"/>
          <a:stretch/>
        </p:blipFill>
        <p:spPr>
          <a:xfrm>
            <a:off x="0" y="0"/>
            <a:ext cx="12192000" cy="6858000"/>
          </a:xfrm>
          <a:prstGeom prst="roundRect">
            <a:avLst>
              <a:gd name="adj" fmla="val 0"/>
            </a:avLst>
          </a:prstGeom>
        </p:spPr>
      </p:pic>
      <p:sp>
        <p:nvSpPr>
          <p:cNvPr id="3" name="Shape 0"/>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gradFill rotWithShape="1" flip="none">
            <a:gsLst>
              <a:gs pos="0">
                <a:srgbClr val="1A1D21"/>
              </a:gs>
              <a:gs pos="50000">
                <a:srgbClr val="1A1D21">
                  <a:alpha val="90000"/>
                </a:srgbClr>
              </a:gs>
              <a:gs pos="100000">
                <a:srgbClr val="000000">
                  <a:alpha val="0"/>
                </a:srgbClr>
              </a:gs>
            </a:gsLst>
            <a:lin ang="0" scaled="1"/>
          </a:gradFill>
          <a:ln/>
        </p:spPr>
      </p:sp>
      <p:sp>
        <p:nvSpPr>
          <p:cNvPr id="4" name="Shape 1"/>
          <p:cNvSpPr/>
          <p:nvPr/>
        </p:nvSpPr>
        <p:spPr>
          <a:xfrm>
            <a:off x="384810" y="1170146"/>
            <a:ext cx="2055495" cy="541020"/>
          </a:xfrm>
          <a:custGeom>
            <a:avLst/>
            <a:gdLst/>
            <a:ahLst/>
            <a:cxnLst/>
            <a:rect l="l" t="t" r="r" b="b"/>
            <a:pathLst>
              <a:path w="2055495" h="541020">
                <a:moveTo>
                  <a:pt x="76203" y="0"/>
                </a:moveTo>
                <a:lnTo>
                  <a:pt x="1979292" y="0"/>
                </a:lnTo>
                <a:cubicBezTo>
                  <a:pt x="2021378" y="0"/>
                  <a:pt x="2055495" y="34117"/>
                  <a:pt x="2055495" y="76203"/>
                </a:cubicBezTo>
                <a:lnTo>
                  <a:pt x="2055495" y="464817"/>
                </a:lnTo>
                <a:cubicBezTo>
                  <a:pt x="2055495" y="506903"/>
                  <a:pt x="2021378" y="541020"/>
                  <a:pt x="1979292" y="541020"/>
                </a:cubicBezTo>
                <a:lnTo>
                  <a:pt x="76203" y="541020"/>
                </a:lnTo>
                <a:cubicBezTo>
                  <a:pt x="34117" y="541020"/>
                  <a:pt x="0" y="506903"/>
                  <a:pt x="0" y="464817"/>
                </a:cubicBezTo>
                <a:lnTo>
                  <a:pt x="0" y="76203"/>
                </a:lnTo>
                <a:cubicBezTo>
                  <a:pt x="0" y="34145"/>
                  <a:pt x="34145" y="0"/>
                  <a:pt x="76203" y="0"/>
                </a:cubicBezTo>
                <a:close/>
              </a:path>
            </a:pathLst>
          </a:custGeom>
          <a:solidFill>
            <a:srgbClr val="8D99AE">
              <a:alpha val="20000"/>
            </a:srgbClr>
          </a:solidFill>
          <a:ln w="10160">
            <a:solidFill>
              <a:srgbClr val="8D99AE"/>
            </a:solidFill>
            <a:prstDash val="solid"/>
          </a:ln>
        </p:spPr>
      </p:sp>
      <p:sp>
        <p:nvSpPr>
          <p:cNvPr id="5" name="Text 2"/>
          <p:cNvSpPr/>
          <p:nvPr/>
        </p:nvSpPr>
        <p:spPr>
          <a:xfrm>
            <a:off x="617220" y="1284447"/>
            <a:ext cx="1700847" cy="312420"/>
          </a:xfrm>
          <a:prstGeom prst="rect">
            <a:avLst/>
          </a:prstGeom>
          <a:noFill/>
          <a:ln/>
        </p:spPr>
        <p:txBody>
          <a:bodyPr wrap="square" lIns="0" tIns="0" rIns="0" bIns="0" rtlCol="0" anchor="ctr"/>
          <a:lstStyle/>
          <a:p>
            <a:pPr>
              <a:lnSpc>
                <a:spcPct val="110000"/>
              </a:lnSpc>
            </a:pPr>
            <a:r>
              <a:rPr lang="en-US" sz="1800" b="1" spc="180" kern="0" dirty="0">
                <a:solidFill>
                  <a:srgbClr val="8D99AE"/>
                </a:solidFill>
                <a:latin typeface="MiSans" pitchFamily="34" charset="0"/>
                <a:ea typeface="MiSans" pitchFamily="34" charset="-122"/>
                <a:cs typeface="MiSans" pitchFamily="34" charset="-120"/>
              </a:rPr>
              <a:t>CAPÍTULO II</a:t>
            </a:r>
            <a:endParaRPr lang="en-US" sz="1600" dirty="0"/>
          </a:p>
        </p:txBody>
      </p:sp>
      <p:sp>
        <p:nvSpPr>
          <p:cNvPr id="6" name="Text 3"/>
          <p:cNvSpPr/>
          <p:nvPr/>
        </p:nvSpPr>
        <p:spPr>
          <a:xfrm>
            <a:off x="381000" y="2019774"/>
            <a:ext cx="11772900" cy="1714500"/>
          </a:xfrm>
          <a:prstGeom prst="rect">
            <a:avLst/>
          </a:prstGeom>
          <a:noFill/>
          <a:ln/>
        </p:spPr>
        <p:txBody>
          <a:bodyPr wrap="square" lIns="0" tIns="0" rIns="0" bIns="0" rtlCol="0" anchor="ctr"/>
          <a:lstStyle/>
          <a:p>
            <a:pPr>
              <a:lnSpc>
                <a:spcPct val="100000"/>
              </a:lnSpc>
            </a:pPr>
            <a:r>
              <a:rPr lang="en-US" sz="5400" b="1" dirty="0">
                <a:solidFill>
                  <a:srgbClr val="EDF2F4"/>
                </a:solidFill>
                <a:latin typeface="MiSans" pitchFamily="34" charset="0"/>
                <a:ea typeface="MiSans" pitchFamily="34" charset="-122"/>
                <a:cs typeface="MiSans" pitchFamily="34" charset="-120"/>
              </a:rPr>
              <a:t>La Fragmentación y</a:t>
            </a:r>
            <a:endParaRPr lang="en-US" sz="1600" dirty="0"/>
          </a:p>
          <a:p>
            <a:pPr>
              <a:lnSpc>
                <a:spcPct val="100000"/>
              </a:lnSpc>
            </a:pPr>
            <a:r>
              <a:rPr lang="en-US" sz="5400" b="1" dirty="0">
                <a:solidFill>
                  <a:srgbClr val="8D99AE"/>
                </a:solidFill>
                <a:latin typeface="MiSans" pitchFamily="34" charset="0"/>
                <a:ea typeface="MiSans" pitchFamily="34" charset="-122"/>
                <a:cs typeface="MiSans" pitchFamily="34" charset="-120"/>
              </a:rPr>
              <a:t>las "Guerras UNIX"</a:t>
            </a:r>
            <a:endParaRPr lang="en-US" sz="1600" dirty="0"/>
          </a:p>
        </p:txBody>
      </p:sp>
      <p:sp>
        <p:nvSpPr>
          <p:cNvPr id="7" name="Text 4"/>
          <p:cNvSpPr/>
          <p:nvPr/>
        </p:nvSpPr>
        <p:spPr>
          <a:xfrm>
            <a:off x="381000" y="4039074"/>
            <a:ext cx="7458075" cy="933450"/>
          </a:xfrm>
          <a:prstGeom prst="rect">
            <a:avLst/>
          </a:prstGeom>
          <a:noFill/>
          <a:ln/>
        </p:spPr>
        <p:txBody>
          <a:bodyPr wrap="square" lIns="0" tIns="0" rIns="0" bIns="0" rtlCol="0" anchor="ctr"/>
          <a:lstStyle/>
          <a:p>
            <a:pPr>
              <a:lnSpc>
                <a:spcPct val="140000"/>
              </a:lnSpc>
            </a:pPr>
            <a:r>
              <a:rPr lang="en-US" sz="2250" dirty="0">
                <a:solidFill>
                  <a:srgbClr val="8D99AE"/>
                </a:solidFill>
                <a:latin typeface="MiSans" pitchFamily="34" charset="0"/>
                <a:ea typeface="MiSans" pitchFamily="34" charset="-122"/>
                <a:cs typeface="MiSans" pitchFamily="34" charset="-120"/>
              </a:rPr>
              <a:t>Años 80: Caos, comercialización y la lucha por la estandarización en un mercado fragmentado</a:t>
            </a:r>
            <a:endParaRPr lang="en-US" sz="1600" dirty="0"/>
          </a:p>
        </p:txBody>
      </p:sp>
      <p:sp>
        <p:nvSpPr>
          <p:cNvPr id="8" name="Shape 5"/>
          <p:cNvSpPr/>
          <p:nvPr/>
        </p:nvSpPr>
        <p:spPr>
          <a:xfrm>
            <a:off x="381000" y="5539262"/>
            <a:ext cx="762000" cy="38100"/>
          </a:xfrm>
          <a:custGeom>
            <a:avLst/>
            <a:gdLst/>
            <a:ahLst/>
            <a:cxnLst/>
            <a:rect l="l" t="t" r="r" b="b"/>
            <a:pathLst>
              <a:path w="762000" h="38100">
                <a:moveTo>
                  <a:pt x="0" y="0"/>
                </a:moveTo>
                <a:lnTo>
                  <a:pt x="762000" y="0"/>
                </a:lnTo>
                <a:lnTo>
                  <a:pt x="762000" y="38100"/>
                </a:lnTo>
                <a:lnTo>
                  <a:pt x="0" y="38100"/>
                </a:lnTo>
                <a:lnTo>
                  <a:pt x="0" y="0"/>
                </a:lnTo>
                <a:close/>
              </a:path>
            </a:pathLst>
          </a:custGeom>
          <a:solidFill>
            <a:srgbClr val="8D99AE"/>
          </a:solidFill>
          <a:ln/>
        </p:spPr>
      </p:sp>
      <p:sp>
        <p:nvSpPr>
          <p:cNvPr id="9" name="Text 6"/>
          <p:cNvSpPr/>
          <p:nvPr/>
        </p:nvSpPr>
        <p:spPr>
          <a:xfrm>
            <a:off x="1295400" y="5424962"/>
            <a:ext cx="3133725" cy="266700"/>
          </a:xfrm>
          <a:prstGeom prst="rect">
            <a:avLst/>
          </a:prstGeom>
          <a:noFill/>
          <a:ln/>
        </p:spPr>
        <p:txBody>
          <a:bodyPr wrap="square" lIns="0" tIns="0" rIns="0" bIns="0" rtlCol="0" anchor="ctr"/>
          <a:lstStyle/>
          <a:p>
            <a:pPr>
              <a:lnSpc>
                <a:spcPct val="120000"/>
              </a:lnSpc>
            </a:pPr>
            <a:r>
              <a:rPr lang="en-US" sz="1500" dirty="0">
                <a:solidFill>
                  <a:srgbClr val="8D99AE"/>
                </a:solidFill>
                <a:latin typeface="MiSans" pitchFamily="34" charset="0"/>
                <a:ea typeface="MiSans" pitchFamily="34" charset="-122"/>
                <a:cs typeface="MiSans" pitchFamily="34" charset="-120"/>
              </a:rPr>
              <a:t>BSD • System V • POSIX • IEEE</a:t>
            </a:r>
            <a:endParaRPr lang="en-US" sz="1600" dirty="0"/>
          </a:p>
        </p:txBody>
      </p:sp>
    </p:spTree>
  </p:cSld>
  <p:clrMapOvr>
    <a:masterClrMapping/>
  </p:clrMapOvr>
  <p:transition>
    <p:fade/>
    <p:spd val="med"/>
  </p:transition>
</p:sld>
</file>

<file path=ppt/slides/slide7.xml><?xml version="1.0" encoding="utf-8"?>
<p:sld xmlns:a="http://schemas.openxmlformats.org/drawingml/2006/main" xmlns:r="http://schemas.openxmlformats.org/officeDocument/2006/relationships" xmlns:p="http://schemas.openxmlformats.org/presentationml/2006/main">
  <p:cSld name="Slide 7">
    <p:bg>
      <p:bgPr>
        <a:solidFill>
          <a:srgbClr val="1A1D21"/>
        </a:solidFill>
      </p:bgPr>
    </p:bg>
    <p:spTree>
      <p:nvGrpSpPr>
        <p:cNvPr id="1" name=""/>
        <p:cNvGrpSpPr/>
        <p:nvPr/>
      </p:nvGrpSpPr>
      <p:grpSpPr>
        <a:xfrm>
          <a:off x="0" y="0"/>
          <a:ext cx="0" cy="0"/>
          <a:chOff x="0" y="0"/>
          <a:chExt cx="0" cy="0"/>
        </a:xfrm>
      </p:grpSpPr>
      <p:sp>
        <p:nvSpPr>
          <p:cNvPr id="2" name="Text 0"/>
          <p:cNvSpPr/>
          <p:nvPr/>
        </p:nvSpPr>
        <p:spPr>
          <a:xfrm>
            <a:off x="365851" y="365851"/>
            <a:ext cx="11533467" cy="219511"/>
          </a:xfrm>
          <a:prstGeom prst="rect">
            <a:avLst/>
          </a:prstGeom>
          <a:noFill/>
          <a:ln/>
        </p:spPr>
        <p:txBody>
          <a:bodyPr wrap="square" lIns="0" tIns="0" rIns="0" bIns="0" rtlCol="0" anchor="ctr"/>
          <a:lstStyle/>
          <a:p>
            <a:pPr>
              <a:lnSpc>
                <a:spcPct val="130000"/>
              </a:lnSpc>
            </a:pPr>
            <a:r>
              <a:rPr lang="en-US" sz="1152" b="1" spc="115" kern="0" dirty="0">
                <a:solidFill>
                  <a:srgbClr val="8D99AE"/>
                </a:solidFill>
                <a:latin typeface="MiSans" pitchFamily="34" charset="0"/>
                <a:ea typeface="MiSans" pitchFamily="34" charset="-122"/>
                <a:cs typeface="MiSans" pitchFamily="34" charset="-120"/>
              </a:rPr>
              <a:t>AÑOS 80 • FRAGMENTACIÓN</a:t>
            </a:r>
            <a:endParaRPr lang="en-US" sz="1600" dirty="0"/>
          </a:p>
        </p:txBody>
      </p:sp>
      <p:sp>
        <p:nvSpPr>
          <p:cNvPr id="3" name="Text 1"/>
          <p:cNvSpPr/>
          <p:nvPr/>
        </p:nvSpPr>
        <p:spPr>
          <a:xfrm>
            <a:off x="365851" y="658533"/>
            <a:ext cx="11624930" cy="365851"/>
          </a:xfrm>
          <a:prstGeom prst="rect">
            <a:avLst/>
          </a:prstGeom>
          <a:noFill/>
          <a:ln/>
        </p:spPr>
        <p:txBody>
          <a:bodyPr wrap="square" lIns="0" tIns="0" rIns="0" bIns="0" rtlCol="0" anchor="ctr"/>
          <a:lstStyle/>
          <a:p>
            <a:pPr>
              <a:lnSpc>
                <a:spcPct val="90000"/>
              </a:lnSpc>
            </a:pPr>
            <a:r>
              <a:rPr lang="en-US" sz="2593" b="1" dirty="0">
                <a:solidFill>
                  <a:srgbClr val="EDF2F4"/>
                </a:solidFill>
                <a:latin typeface="MiSans" pitchFamily="34" charset="0"/>
                <a:ea typeface="MiSans" pitchFamily="34" charset="-122"/>
                <a:cs typeface="MiSans" pitchFamily="34" charset="-120"/>
              </a:rPr>
              <a:t>BSD, Comercialización y la Balcanización</a:t>
            </a:r>
            <a:endParaRPr lang="en-US" sz="1600" dirty="0"/>
          </a:p>
        </p:txBody>
      </p:sp>
      <p:sp>
        <p:nvSpPr>
          <p:cNvPr id="4" name="Shape 2"/>
          <p:cNvSpPr/>
          <p:nvPr/>
        </p:nvSpPr>
        <p:spPr>
          <a:xfrm>
            <a:off x="384144" y="1207310"/>
            <a:ext cx="6749959" cy="1408528"/>
          </a:xfrm>
          <a:custGeom>
            <a:avLst/>
            <a:gdLst/>
            <a:ahLst/>
            <a:cxnLst/>
            <a:rect l="l" t="t" r="r" b="b"/>
            <a:pathLst>
              <a:path w="6749959" h="1408528">
                <a:moveTo>
                  <a:pt x="36585" y="0"/>
                </a:moveTo>
                <a:lnTo>
                  <a:pt x="6676786" y="0"/>
                </a:lnTo>
                <a:cubicBezTo>
                  <a:pt x="6717172" y="0"/>
                  <a:pt x="6749959" y="32788"/>
                  <a:pt x="6749959" y="73173"/>
                </a:cubicBezTo>
                <a:lnTo>
                  <a:pt x="6749959" y="1335355"/>
                </a:lnTo>
                <a:cubicBezTo>
                  <a:pt x="6749959" y="1375740"/>
                  <a:pt x="6717172" y="1408528"/>
                  <a:pt x="6676786" y="1408528"/>
                </a:cubicBezTo>
                <a:lnTo>
                  <a:pt x="36585" y="1408528"/>
                </a:lnTo>
                <a:cubicBezTo>
                  <a:pt x="16380" y="1408528"/>
                  <a:pt x="0" y="1392148"/>
                  <a:pt x="0" y="1371943"/>
                </a:cubicBezTo>
                <a:lnTo>
                  <a:pt x="0" y="36585"/>
                </a:lnTo>
                <a:cubicBezTo>
                  <a:pt x="0" y="16393"/>
                  <a:pt x="16393" y="0"/>
                  <a:pt x="36585" y="0"/>
                </a:cubicBezTo>
                <a:close/>
              </a:path>
            </a:pathLst>
          </a:custGeom>
          <a:solidFill>
            <a:srgbClr val="4A5C6A">
              <a:alpha val="20000"/>
            </a:srgbClr>
          </a:solidFill>
          <a:ln/>
        </p:spPr>
      </p:sp>
      <p:sp>
        <p:nvSpPr>
          <p:cNvPr id="5" name="Shape 3"/>
          <p:cNvSpPr/>
          <p:nvPr/>
        </p:nvSpPr>
        <p:spPr>
          <a:xfrm>
            <a:off x="384144" y="1207310"/>
            <a:ext cx="36585" cy="1408528"/>
          </a:xfrm>
          <a:custGeom>
            <a:avLst/>
            <a:gdLst/>
            <a:ahLst/>
            <a:cxnLst/>
            <a:rect l="l" t="t" r="r" b="b"/>
            <a:pathLst>
              <a:path w="36585" h="1408528">
                <a:moveTo>
                  <a:pt x="36585" y="0"/>
                </a:moveTo>
                <a:lnTo>
                  <a:pt x="36585" y="0"/>
                </a:lnTo>
                <a:lnTo>
                  <a:pt x="36585" y="1408528"/>
                </a:lnTo>
                <a:lnTo>
                  <a:pt x="36585" y="1408528"/>
                </a:lnTo>
                <a:cubicBezTo>
                  <a:pt x="16380" y="1408528"/>
                  <a:pt x="0" y="1392148"/>
                  <a:pt x="0" y="1371943"/>
                </a:cubicBezTo>
                <a:lnTo>
                  <a:pt x="0" y="36585"/>
                </a:lnTo>
                <a:cubicBezTo>
                  <a:pt x="0" y="16393"/>
                  <a:pt x="16393" y="0"/>
                  <a:pt x="36585" y="0"/>
                </a:cubicBezTo>
                <a:close/>
              </a:path>
            </a:pathLst>
          </a:custGeom>
          <a:solidFill>
            <a:srgbClr val="E07A5F"/>
          </a:solidFill>
          <a:ln/>
        </p:spPr>
      </p:sp>
      <p:sp>
        <p:nvSpPr>
          <p:cNvPr id="6" name="Shape 4"/>
          <p:cNvSpPr/>
          <p:nvPr/>
        </p:nvSpPr>
        <p:spPr>
          <a:xfrm>
            <a:off x="585362" y="1390236"/>
            <a:ext cx="512192" cy="512192"/>
          </a:xfrm>
          <a:custGeom>
            <a:avLst/>
            <a:gdLst/>
            <a:ahLst/>
            <a:cxnLst/>
            <a:rect l="l" t="t" r="r" b="b"/>
            <a:pathLst>
              <a:path w="512192" h="512192">
                <a:moveTo>
                  <a:pt x="256096" y="0"/>
                </a:moveTo>
                <a:lnTo>
                  <a:pt x="256096" y="0"/>
                </a:lnTo>
                <a:cubicBezTo>
                  <a:pt x="397439" y="0"/>
                  <a:pt x="512192" y="114753"/>
                  <a:pt x="512192" y="256096"/>
                </a:cubicBezTo>
                <a:lnTo>
                  <a:pt x="512192" y="256096"/>
                </a:lnTo>
                <a:cubicBezTo>
                  <a:pt x="512192" y="397439"/>
                  <a:pt x="397439" y="512192"/>
                  <a:pt x="256096" y="512192"/>
                </a:cubicBezTo>
                <a:lnTo>
                  <a:pt x="256096" y="512192"/>
                </a:lnTo>
                <a:cubicBezTo>
                  <a:pt x="114753" y="512192"/>
                  <a:pt x="0" y="397439"/>
                  <a:pt x="0" y="256096"/>
                </a:cubicBezTo>
                <a:lnTo>
                  <a:pt x="0" y="256096"/>
                </a:lnTo>
                <a:cubicBezTo>
                  <a:pt x="0" y="114753"/>
                  <a:pt x="114753" y="0"/>
                  <a:pt x="256096" y="0"/>
                </a:cubicBezTo>
                <a:close/>
              </a:path>
            </a:pathLst>
          </a:custGeom>
          <a:solidFill>
            <a:srgbClr val="E07A5F"/>
          </a:solidFill>
          <a:ln/>
        </p:spPr>
      </p:sp>
      <p:sp>
        <p:nvSpPr>
          <p:cNvPr id="7" name="Text 5"/>
          <p:cNvSpPr/>
          <p:nvPr/>
        </p:nvSpPr>
        <p:spPr>
          <a:xfrm>
            <a:off x="539631" y="1390236"/>
            <a:ext cx="603655" cy="512192"/>
          </a:xfrm>
          <a:prstGeom prst="rect">
            <a:avLst/>
          </a:prstGeom>
          <a:noFill/>
          <a:ln/>
        </p:spPr>
        <p:txBody>
          <a:bodyPr wrap="square" lIns="0" tIns="0" rIns="0" bIns="0" rtlCol="0" anchor="ctr"/>
          <a:lstStyle/>
          <a:p>
            <a:pPr algn="ctr">
              <a:lnSpc>
                <a:spcPct val="120000"/>
              </a:lnSpc>
            </a:pPr>
            <a:r>
              <a:rPr lang="en-US" sz="1440" b="1" dirty="0">
                <a:solidFill>
                  <a:srgbClr val="1A1D21"/>
                </a:solidFill>
                <a:latin typeface="MiSans" pitchFamily="34" charset="0"/>
                <a:ea typeface="MiSans" pitchFamily="34" charset="-122"/>
                <a:cs typeface="MiSans" pitchFamily="34" charset="-120"/>
              </a:rPr>
              <a:t>1977</a:t>
            </a:r>
            <a:endParaRPr lang="en-US" sz="1600" dirty="0"/>
          </a:p>
        </p:txBody>
      </p:sp>
      <p:sp>
        <p:nvSpPr>
          <p:cNvPr id="8" name="Text 6"/>
          <p:cNvSpPr/>
          <p:nvPr/>
        </p:nvSpPr>
        <p:spPr>
          <a:xfrm>
            <a:off x="1243895" y="1390236"/>
            <a:ext cx="5798746" cy="256096"/>
          </a:xfrm>
          <a:prstGeom prst="rect">
            <a:avLst/>
          </a:prstGeom>
          <a:noFill/>
          <a:ln/>
        </p:spPr>
        <p:txBody>
          <a:bodyPr wrap="square" lIns="0" tIns="0" rIns="0" bIns="0" rtlCol="0" anchor="ctr"/>
          <a:lstStyle/>
          <a:p>
            <a:pPr>
              <a:lnSpc>
                <a:spcPct val="120000"/>
              </a:lnSpc>
            </a:pPr>
            <a:r>
              <a:rPr lang="en-US" sz="1440" b="1" dirty="0">
                <a:solidFill>
                  <a:srgbClr val="EDF2F4"/>
                </a:solidFill>
                <a:latin typeface="MiSans" pitchFamily="34" charset="0"/>
                <a:ea typeface="MiSans" pitchFamily="34" charset="-122"/>
                <a:cs typeface="MiSans" pitchFamily="34" charset="-120"/>
              </a:rPr>
              <a:t>Surgimiento de BSD</a:t>
            </a:r>
            <a:endParaRPr lang="en-US" sz="1600" dirty="0"/>
          </a:p>
        </p:txBody>
      </p:sp>
      <p:sp>
        <p:nvSpPr>
          <p:cNvPr id="9" name="Text 7"/>
          <p:cNvSpPr/>
          <p:nvPr/>
        </p:nvSpPr>
        <p:spPr>
          <a:xfrm>
            <a:off x="1243895" y="1719502"/>
            <a:ext cx="5780453" cy="713410"/>
          </a:xfrm>
          <a:prstGeom prst="rect">
            <a:avLst/>
          </a:prstGeom>
          <a:noFill/>
          <a:ln/>
        </p:spPr>
        <p:txBody>
          <a:bodyPr wrap="square" lIns="0" tIns="0" rIns="0" bIns="0" rtlCol="0" anchor="ctr"/>
          <a:lstStyle/>
          <a:p>
            <a:pPr>
              <a:lnSpc>
                <a:spcPct val="140000"/>
              </a:lnSpc>
            </a:pPr>
            <a:r>
              <a:rPr lang="en-US" sz="1152" dirty="0">
                <a:solidFill>
                  <a:srgbClr val="8D99AE"/>
                </a:solidFill>
                <a:latin typeface="MiSans" pitchFamily="34" charset="0"/>
                <a:ea typeface="MiSans" pitchFamily="34" charset="-122"/>
                <a:cs typeface="MiSans" pitchFamily="34" charset="-120"/>
              </a:rPr>
              <a:t>La Universidad de Berkeley lanzó la </a:t>
            </a:r>
            <a:pPr>
              <a:lnSpc>
                <a:spcPct val="140000"/>
              </a:lnSpc>
            </a:pPr>
            <a:r>
              <a:rPr lang="en-US" sz="1152" b="1" dirty="0">
                <a:solidFill>
                  <a:srgbClr val="E07A5F"/>
                </a:solidFill>
                <a:latin typeface="MiSans" pitchFamily="34" charset="0"/>
                <a:ea typeface="MiSans" pitchFamily="34" charset="-122"/>
                <a:cs typeface="MiSans" pitchFamily="34" charset="-120"/>
              </a:rPr>
              <a:t>Berkeley Software Distribution (BSD)</a:t>
            </a:r>
            <a:pPr>
              <a:lnSpc>
                <a:spcPct val="140000"/>
              </a:lnSpc>
            </a:pPr>
            <a:r>
              <a:rPr lang="en-US" sz="1152" dirty="0">
                <a:solidFill>
                  <a:srgbClr val="8D99AE"/>
                </a:solidFill>
                <a:latin typeface="MiSans" pitchFamily="34" charset="0"/>
                <a:ea typeface="MiSans" pitchFamily="34" charset="-122"/>
                <a:cs typeface="MiSans" pitchFamily="34" charset="-120"/>
              </a:rPr>
              <a:t>, introduciendo herramientas icónicas como el editor vi, el shell csh, y el soporte para redes TCP/IP que se convertiría en el estándar de Internet.</a:t>
            </a:r>
            <a:endParaRPr lang="en-US" sz="1600" dirty="0"/>
          </a:p>
        </p:txBody>
      </p:sp>
      <p:sp>
        <p:nvSpPr>
          <p:cNvPr id="10" name="Shape 8"/>
          <p:cNvSpPr/>
          <p:nvPr/>
        </p:nvSpPr>
        <p:spPr>
          <a:xfrm>
            <a:off x="384144" y="2762179"/>
            <a:ext cx="6749959" cy="1408528"/>
          </a:xfrm>
          <a:custGeom>
            <a:avLst/>
            <a:gdLst/>
            <a:ahLst/>
            <a:cxnLst/>
            <a:rect l="l" t="t" r="r" b="b"/>
            <a:pathLst>
              <a:path w="6749959" h="1408528">
                <a:moveTo>
                  <a:pt x="36585" y="0"/>
                </a:moveTo>
                <a:lnTo>
                  <a:pt x="6676786" y="0"/>
                </a:lnTo>
                <a:cubicBezTo>
                  <a:pt x="6717172" y="0"/>
                  <a:pt x="6749959" y="32788"/>
                  <a:pt x="6749959" y="73173"/>
                </a:cubicBezTo>
                <a:lnTo>
                  <a:pt x="6749959" y="1335355"/>
                </a:lnTo>
                <a:cubicBezTo>
                  <a:pt x="6749959" y="1375740"/>
                  <a:pt x="6717172" y="1408528"/>
                  <a:pt x="6676786" y="1408528"/>
                </a:cubicBezTo>
                <a:lnTo>
                  <a:pt x="36585" y="1408528"/>
                </a:lnTo>
                <a:cubicBezTo>
                  <a:pt x="16380" y="1408528"/>
                  <a:pt x="0" y="1392148"/>
                  <a:pt x="0" y="1371943"/>
                </a:cubicBezTo>
                <a:lnTo>
                  <a:pt x="0" y="36585"/>
                </a:lnTo>
                <a:cubicBezTo>
                  <a:pt x="0" y="16393"/>
                  <a:pt x="16393" y="0"/>
                  <a:pt x="36585" y="0"/>
                </a:cubicBezTo>
                <a:close/>
              </a:path>
            </a:pathLst>
          </a:custGeom>
          <a:solidFill>
            <a:srgbClr val="4A5C6A">
              <a:alpha val="20000"/>
            </a:srgbClr>
          </a:solidFill>
          <a:ln/>
        </p:spPr>
      </p:sp>
      <p:sp>
        <p:nvSpPr>
          <p:cNvPr id="11" name="Shape 9"/>
          <p:cNvSpPr/>
          <p:nvPr/>
        </p:nvSpPr>
        <p:spPr>
          <a:xfrm>
            <a:off x="384144" y="2762179"/>
            <a:ext cx="36585" cy="1408528"/>
          </a:xfrm>
          <a:custGeom>
            <a:avLst/>
            <a:gdLst/>
            <a:ahLst/>
            <a:cxnLst/>
            <a:rect l="l" t="t" r="r" b="b"/>
            <a:pathLst>
              <a:path w="36585" h="1408528">
                <a:moveTo>
                  <a:pt x="36585" y="0"/>
                </a:moveTo>
                <a:lnTo>
                  <a:pt x="36585" y="0"/>
                </a:lnTo>
                <a:lnTo>
                  <a:pt x="36585" y="1408528"/>
                </a:lnTo>
                <a:lnTo>
                  <a:pt x="36585" y="1408528"/>
                </a:lnTo>
                <a:cubicBezTo>
                  <a:pt x="16380" y="1408528"/>
                  <a:pt x="0" y="1392148"/>
                  <a:pt x="0" y="1371943"/>
                </a:cubicBezTo>
                <a:lnTo>
                  <a:pt x="0" y="36585"/>
                </a:lnTo>
                <a:cubicBezTo>
                  <a:pt x="0" y="16393"/>
                  <a:pt x="16393" y="0"/>
                  <a:pt x="36585" y="0"/>
                </a:cubicBezTo>
                <a:close/>
              </a:path>
            </a:pathLst>
          </a:custGeom>
          <a:solidFill>
            <a:srgbClr val="8D99AE"/>
          </a:solidFill>
          <a:ln/>
        </p:spPr>
      </p:sp>
      <p:sp>
        <p:nvSpPr>
          <p:cNvPr id="12" name="Shape 10"/>
          <p:cNvSpPr/>
          <p:nvPr/>
        </p:nvSpPr>
        <p:spPr>
          <a:xfrm>
            <a:off x="585362" y="2945104"/>
            <a:ext cx="512192" cy="512192"/>
          </a:xfrm>
          <a:custGeom>
            <a:avLst/>
            <a:gdLst/>
            <a:ahLst/>
            <a:cxnLst/>
            <a:rect l="l" t="t" r="r" b="b"/>
            <a:pathLst>
              <a:path w="512192" h="512192">
                <a:moveTo>
                  <a:pt x="256096" y="0"/>
                </a:moveTo>
                <a:lnTo>
                  <a:pt x="256096" y="0"/>
                </a:lnTo>
                <a:cubicBezTo>
                  <a:pt x="397439" y="0"/>
                  <a:pt x="512192" y="114753"/>
                  <a:pt x="512192" y="256096"/>
                </a:cubicBezTo>
                <a:lnTo>
                  <a:pt x="512192" y="256096"/>
                </a:lnTo>
                <a:cubicBezTo>
                  <a:pt x="512192" y="397439"/>
                  <a:pt x="397439" y="512192"/>
                  <a:pt x="256096" y="512192"/>
                </a:cubicBezTo>
                <a:lnTo>
                  <a:pt x="256096" y="512192"/>
                </a:lnTo>
                <a:cubicBezTo>
                  <a:pt x="114753" y="512192"/>
                  <a:pt x="0" y="397439"/>
                  <a:pt x="0" y="256096"/>
                </a:cubicBezTo>
                <a:lnTo>
                  <a:pt x="0" y="256096"/>
                </a:lnTo>
                <a:cubicBezTo>
                  <a:pt x="0" y="114753"/>
                  <a:pt x="114753" y="0"/>
                  <a:pt x="256096" y="0"/>
                </a:cubicBezTo>
                <a:close/>
              </a:path>
            </a:pathLst>
          </a:custGeom>
          <a:solidFill>
            <a:srgbClr val="8D99AE"/>
          </a:solidFill>
          <a:ln/>
        </p:spPr>
      </p:sp>
      <p:sp>
        <p:nvSpPr>
          <p:cNvPr id="13" name="Text 11"/>
          <p:cNvSpPr/>
          <p:nvPr/>
        </p:nvSpPr>
        <p:spPr>
          <a:xfrm>
            <a:off x="539631" y="2945104"/>
            <a:ext cx="603655" cy="512192"/>
          </a:xfrm>
          <a:prstGeom prst="rect">
            <a:avLst/>
          </a:prstGeom>
          <a:noFill/>
          <a:ln/>
        </p:spPr>
        <p:txBody>
          <a:bodyPr wrap="square" lIns="0" tIns="0" rIns="0" bIns="0" rtlCol="0" anchor="ctr"/>
          <a:lstStyle/>
          <a:p>
            <a:pPr algn="ctr">
              <a:lnSpc>
                <a:spcPct val="120000"/>
              </a:lnSpc>
            </a:pPr>
            <a:r>
              <a:rPr lang="en-US" sz="1440" b="1" dirty="0">
                <a:solidFill>
                  <a:srgbClr val="1A1D21"/>
                </a:solidFill>
                <a:latin typeface="MiSans" pitchFamily="34" charset="0"/>
                <a:ea typeface="MiSans" pitchFamily="34" charset="-122"/>
                <a:cs typeface="MiSans" pitchFamily="34" charset="-120"/>
              </a:rPr>
              <a:t>1984</a:t>
            </a:r>
            <a:endParaRPr lang="en-US" sz="1600" dirty="0"/>
          </a:p>
        </p:txBody>
      </p:sp>
      <p:sp>
        <p:nvSpPr>
          <p:cNvPr id="14" name="Text 12"/>
          <p:cNvSpPr/>
          <p:nvPr/>
        </p:nvSpPr>
        <p:spPr>
          <a:xfrm>
            <a:off x="1243895" y="2945104"/>
            <a:ext cx="5798746" cy="256096"/>
          </a:xfrm>
          <a:prstGeom prst="rect">
            <a:avLst/>
          </a:prstGeom>
          <a:noFill/>
          <a:ln/>
        </p:spPr>
        <p:txBody>
          <a:bodyPr wrap="square" lIns="0" tIns="0" rIns="0" bIns="0" rtlCol="0" anchor="ctr"/>
          <a:lstStyle/>
          <a:p>
            <a:pPr>
              <a:lnSpc>
                <a:spcPct val="120000"/>
              </a:lnSpc>
            </a:pPr>
            <a:r>
              <a:rPr lang="en-US" sz="1440" b="1" dirty="0">
                <a:solidFill>
                  <a:srgbClr val="EDF2F4"/>
                </a:solidFill>
                <a:latin typeface="MiSans" pitchFamily="34" charset="0"/>
                <a:ea typeface="MiSans" pitchFamily="34" charset="-122"/>
                <a:cs typeface="MiSans" pitchFamily="34" charset="-120"/>
              </a:rPr>
              <a:t>Comercialización de AT&amp;T</a:t>
            </a:r>
            <a:endParaRPr lang="en-US" sz="1600" dirty="0"/>
          </a:p>
        </p:txBody>
      </p:sp>
      <p:sp>
        <p:nvSpPr>
          <p:cNvPr id="15" name="Text 13"/>
          <p:cNvSpPr/>
          <p:nvPr/>
        </p:nvSpPr>
        <p:spPr>
          <a:xfrm>
            <a:off x="1243895" y="3274371"/>
            <a:ext cx="5780453" cy="713410"/>
          </a:xfrm>
          <a:prstGeom prst="rect">
            <a:avLst/>
          </a:prstGeom>
          <a:noFill/>
          <a:ln/>
        </p:spPr>
        <p:txBody>
          <a:bodyPr wrap="square" lIns="0" tIns="0" rIns="0" bIns="0" rtlCol="0" anchor="ctr"/>
          <a:lstStyle/>
          <a:p>
            <a:pPr>
              <a:lnSpc>
                <a:spcPct val="140000"/>
              </a:lnSpc>
            </a:pPr>
            <a:r>
              <a:rPr lang="en-US" sz="1152" dirty="0">
                <a:solidFill>
                  <a:srgbClr val="8D99AE"/>
                </a:solidFill>
                <a:latin typeface="MiSans" pitchFamily="34" charset="0"/>
                <a:ea typeface="MiSans" pitchFamily="34" charset="-122"/>
                <a:cs typeface="MiSans" pitchFamily="34" charset="-120"/>
              </a:rPr>
              <a:t>Tras la división de AT&amp;T, la empresa comenzó a vender UNIX comercialmente como </a:t>
            </a:r>
            <a:pPr>
              <a:lnSpc>
                <a:spcPct val="140000"/>
              </a:lnSpc>
            </a:pPr>
            <a:r>
              <a:rPr lang="en-US" sz="1152" b="1" dirty="0">
                <a:solidFill>
                  <a:srgbClr val="8D99AE"/>
                </a:solidFill>
                <a:latin typeface="MiSans" pitchFamily="34" charset="0"/>
                <a:ea typeface="MiSans" pitchFamily="34" charset="-122"/>
                <a:cs typeface="MiSans" pitchFamily="34" charset="-120"/>
              </a:rPr>
              <a:t>System V</a:t>
            </a:r>
            <a:pPr>
              <a:lnSpc>
                <a:spcPct val="140000"/>
              </a:lnSpc>
            </a:pPr>
            <a:r>
              <a:rPr lang="en-US" sz="1152" dirty="0">
                <a:solidFill>
                  <a:srgbClr val="8D99AE"/>
                </a:solidFill>
                <a:latin typeface="MiSans" pitchFamily="34" charset="0"/>
                <a:ea typeface="MiSans" pitchFamily="34" charset="-122"/>
                <a:cs typeface="MiSans" pitchFamily="34" charset="-120"/>
              </a:rPr>
              <a:t>. Esto llevó a IBM, HP, Sun Microsystems y otros fabricantes a crear sus propias versiones propietarias incompatibles entre sí.</a:t>
            </a:r>
            <a:endParaRPr lang="en-US" sz="1600" dirty="0"/>
          </a:p>
        </p:txBody>
      </p:sp>
      <p:sp>
        <p:nvSpPr>
          <p:cNvPr id="16" name="Shape 14"/>
          <p:cNvSpPr/>
          <p:nvPr/>
        </p:nvSpPr>
        <p:spPr>
          <a:xfrm>
            <a:off x="369510" y="4320706"/>
            <a:ext cx="6757277" cy="1415845"/>
          </a:xfrm>
          <a:custGeom>
            <a:avLst/>
            <a:gdLst/>
            <a:ahLst/>
            <a:cxnLst/>
            <a:rect l="l" t="t" r="r" b="b"/>
            <a:pathLst>
              <a:path w="6757277" h="1415845">
                <a:moveTo>
                  <a:pt x="73171" y="0"/>
                </a:moveTo>
                <a:lnTo>
                  <a:pt x="6684106" y="0"/>
                </a:lnTo>
                <a:cubicBezTo>
                  <a:pt x="6724517" y="0"/>
                  <a:pt x="6757277" y="32760"/>
                  <a:pt x="6757277" y="73171"/>
                </a:cubicBezTo>
                <a:lnTo>
                  <a:pt x="6757277" y="1342674"/>
                </a:lnTo>
                <a:cubicBezTo>
                  <a:pt x="6757277" y="1383085"/>
                  <a:pt x="6724517" y="1415845"/>
                  <a:pt x="6684106" y="1415845"/>
                </a:cubicBezTo>
                <a:lnTo>
                  <a:pt x="73171" y="1415845"/>
                </a:lnTo>
                <a:cubicBezTo>
                  <a:pt x="32760" y="1415845"/>
                  <a:pt x="0" y="1383085"/>
                  <a:pt x="0" y="1342674"/>
                </a:cubicBezTo>
                <a:lnTo>
                  <a:pt x="0" y="73171"/>
                </a:lnTo>
                <a:cubicBezTo>
                  <a:pt x="0" y="32787"/>
                  <a:pt x="32787" y="0"/>
                  <a:pt x="73171" y="0"/>
                </a:cubicBezTo>
                <a:close/>
              </a:path>
            </a:pathLst>
          </a:custGeom>
          <a:solidFill>
            <a:srgbClr val="E07A5F">
              <a:alpha val="10196"/>
            </a:srgbClr>
          </a:solidFill>
          <a:ln w="10160">
            <a:solidFill>
              <a:srgbClr val="E07A5F">
                <a:alpha val="30196"/>
              </a:srgbClr>
            </a:solidFill>
            <a:prstDash val="solid"/>
          </a:ln>
        </p:spPr>
      </p:sp>
      <p:sp>
        <p:nvSpPr>
          <p:cNvPr id="17" name="Shape 15"/>
          <p:cNvSpPr/>
          <p:nvPr/>
        </p:nvSpPr>
        <p:spPr>
          <a:xfrm>
            <a:off x="556094" y="4507288"/>
            <a:ext cx="512192" cy="512192"/>
          </a:xfrm>
          <a:custGeom>
            <a:avLst/>
            <a:gdLst/>
            <a:ahLst/>
            <a:cxnLst/>
            <a:rect l="l" t="t" r="r" b="b"/>
            <a:pathLst>
              <a:path w="512192" h="512192">
                <a:moveTo>
                  <a:pt x="256096" y="0"/>
                </a:moveTo>
                <a:lnTo>
                  <a:pt x="256096" y="0"/>
                </a:lnTo>
                <a:cubicBezTo>
                  <a:pt x="397439" y="0"/>
                  <a:pt x="512192" y="114753"/>
                  <a:pt x="512192" y="256096"/>
                </a:cubicBezTo>
                <a:lnTo>
                  <a:pt x="512192" y="256096"/>
                </a:lnTo>
                <a:cubicBezTo>
                  <a:pt x="512192" y="397439"/>
                  <a:pt x="397439" y="512192"/>
                  <a:pt x="256096" y="512192"/>
                </a:cubicBezTo>
                <a:lnTo>
                  <a:pt x="256096" y="512192"/>
                </a:lnTo>
                <a:cubicBezTo>
                  <a:pt x="114753" y="512192"/>
                  <a:pt x="0" y="397439"/>
                  <a:pt x="0" y="256096"/>
                </a:cubicBezTo>
                <a:lnTo>
                  <a:pt x="0" y="256096"/>
                </a:lnTo>
                <a:cubicBezTo>
                  <a:pt x="0" y="114753"/>
                  <a:pt x="114753" y="0"/>
                  <a:pt x="256096" y="0"/>
                </a:cubicBezTo>
                <a:close/>
              </a:path>
            </a:pathLst>
          </a:custGeom>
          <a:solidFill>
            <a:srgbClr val="E07A5F">
              <a:alpha val="30196"/>
            </a:srgbClr>
          </a:solidFill>
          <a:ln/>
        </p:spPr>
      </p:sp>
      <p:sp>
        <p:nvSpPr>
          <p:cNvPr id="18" name="Shape 16"/>
          <p:cNvSpPr/>
          <p:nvPr/>
        </p:nvSpPr>
        <p:spPr>
          <a:xfrm>
            <a:off x="702435" y="4653629"/>
            <a:ext cx="219511" cy="219511"/>
          </a:xfrm>
          <a:custGeom>
            <a:avLst/>
            <a:gdLst/>
            <a:ahLst/>
            <a:cxnLst/>
            <a:rect l="l" t="t" r="r" b="b"/>
            <a:pathLst>
              <a:path w="219511" h="219511">
                <a:moveTo>
                  <a:pt x="109755" y="0"/>
                </a:moveTo>
                <a:cubicBezTo>
                  <a:pt x="116058" y="0"/>
                  <a:pt x="121846" y="3473"/>
                  <a:pt x="124847" y="9003"/>
                </a:cubicBezTo>
                <a:lnTo>
                  <a:pt x="217453" y="180496"/>
                </a:lnTo>
                <a:cubicBezTo>
                  <a:pt x="220325" y="185813"/>
                  <a:pt x="220197" y="192244"/>
                  <a:pt x="217110" y="197431"/>
                </a:cubicBezTo>
                <a:cubicBezTo>
                  <a:pt x="214023" y="202619"/>
                  <a:pt x="208407" y="205791"/>
                  <a:pt x="202362" y="205791"/>
                </a:cubicBezTo>
                <a:lnTo>
                  <a:pt x="17149" y="205791"/>
                </a:lnTo>
                <a:cubicBezTo>
                  <a:pt x="11104" y="205791"/>
                  <a:pt x="5531" y="202619"/>
                  <a:pt x="2401" y="197431"/>
                </a:cubicBezTo>
                <a:cubicBezTo>
                  <a:pt x="-729" y="192244"/>
                  <a:pt x="-815" y="185813"/>
                  <a:pt x="2058" y="180496"/>
                </a:cubicBezTo>
                <a:lnTo>
                  <a:pt x="94664" y="9003"/>
                </a:lnTo>
                <a:cubicBezTo>
                  <a:pt x="97665" y="3473"/>
                  <a:pt x="103453" y="0"/>
                  <a:pt x="109755" y="0"/>
                </a:cubicBezTo>
                <a:close/>
                <a:moveTo>
                  <a:pt x="109755" y="72027"/>
                </a:moveTo>
                <a:cubicBezTo>
                  <a:pt x="104053" y="72027"/>
                  <a:pt x="99466" y="76614"/>
                  <a:pt x="99466" y="82317"/>
                </a:cubicBezTo>
                <a:lnTo>
                  <a:pt x="99466" y="130335"/>
                </a:lnTo>
                <a:cubicBezTo>
                  <a:pt x="99466" y="136037"/>
                  <a:pt x="104053" y="140624"/>
                  <a:pt x="109755" y="140624"/>
                </a:cubicBezTo>
                <a:cubicBezTo>
                  <a:pt x="115458" y="140624"/>
                  <a:pt x="120045" y="136037"/>
                  <a:pt x="120045" y="130335"/>
                </a:cubicBezTo>
                <a:lnTo>
                  <a:pt x="120045" y="82317"/>
                </a:lnTo>
                <a:cubicBezTo>
                  <a:pt x="120045" y="76614"/>
                  <a:pt x="115458" y="72027"/>
                  <a:pt x="109755" y="72027"/>
                </a:cubicBezTo>
                <a:close/>
                <a:moveTo>
                  <a:pt x="121203" y="164633"/>
                </a:moveTo>
                <a:cubicBezTo>
                  <a:pt x="121463" y="160384"/>
                  <a:pt x="119344" y="156342"/>
                  <a:pt x="115702" y="154138"/>
                </a:cubicBezTo>
                <a:cubicBezTo>
                  <a:pt x="112059" y="151935"/>
                  <a:pt x="107495" y="151935"/>
                  <a:pt x="103852" y="154138"/>
                </a:cubicBezTo>
                <a:cubicBezTo>
                  <a:pt x="100210" y="156342"/>
                  <a:pt x="98091" y="160384"/>
                  <a:pt x="98351" y="164633"/>
                </a:cubicBezTo>
                <a:cubicBezTo>
                  <a:pt x="98091" y="168882"/>
                  <a:pt x="100210" y="172925"/>
                  <a:pt x="103852" y="175128"/>
                </a:cubicBezTo>
                <a:cubicBezTo>
                  <a:pt x="107495" y="177331"/>
                  <a:pt x="112059" y="177331"/>
                  <a:pt x="115702" y="175128"/>
                </a:cubicBezTo>
                <a:cubicBezTo>
                  <a:pt x="119344" y="172925"/>
                  <a:pt x="121463" y="168882"/>
                  <a:pt x="121203" y="164633"/>
                </a:cubicBezTo>
                <a:close/>
              </a:path>
            </a:pathLst>
          </a:custGeom>
          <a:solidFill>
            <a:srgbClr val="E07A5F"/>
          </a:solidFill>
          <a:ln/>
        </p:spPr>
      </p:sp>
      <p:sp>
        <p:nvSpPr>
          <p:cNvPr id="19" name="Text 17"/>
          <p:cNvSpPr/>
          <p:nvPr/>
        </p:nvSpPr>
        <p:spPr>
          <a:xfrm>
            <a:off x="1214627" y="4507288"/>
            <a:ext cx="5817038" cy="256096"/>
          </a:xfrm>
          <a:prstGeom prst="rect">
            <a:avLst/>
          </a:prstGeom>
          <a:noFill/>
          <a:ln/>
        </p:spPr>
        <p:txBody>
          <a:bodyPr wrap="square" lIns="0" tIns="0" rIns="0" bIns="0" rtlCol="0" anchor="ctr"/>
          <a:lstStyle/>
          <a:p>
            <a:pPr>
              <a:lnSpc>
                <a:spcPct val="120000"/>
              </a:lnSpc>
            </a:pPr>
            <a:r>
              <a:rPr lang="en-US" sz="1440" b="1" dirty="0">
                <a:solidFill>
                  <a:srgbClr val="EDF2F4"/>
                </a:solidFill>
                <a:latin typeface="MiSans" pitchFamily="34" charset="0"/>
                <a:ea typeface="MiSans" pitchFamily="34" charset="-122"/>
                <a:cs typeface="MiSans" pitchFamily="34" charset="-120"/>
              </a:rPr>
              <a:t>La "Balcanización" de UNIX</a:t>
            </a:r>
            <a:endParaRPr lang="en-US" sz="1600" dirty="0"/>
          </a:p>
        </p:txBody>
      </p:sp>
      <p:sp>
        <p:nvSpPr>
          <p:cNvPr id="20" name="Text 18"/>
          <p:cNvSpPr/>
          <p:nvPr/>
        </p:nvSpPr>
        <p:spPr>
          <a:xfrm>
            <a:off x="1214627" y="4836555"/>
            <a:ext cx="5798746" cy="713410"/>
          </a:xfrm>
          <a:prstGeom prst="rect">
            <a:avLst/>
          </a:prstGeom>
          <a:noFill/>
          <a:ln/>
        </p:spPr>
        <p:txBody>
          <a:bodyPr wrap="square" lIns="0" tIns="0" rIns="0" bIns="0" rtlCol="0" anchor="ctr"/>
          <a:lstStyle/>
          <a:p>
            <a:pPr>
              <a:lnSpc>
                <a:spcPct val="140000"/>
              </a:lnSpc>
            </a:pPr>
            <a:r>
              <a:rPr lang="en-US" sz="1152" dirty="0">
                <a:solidFill>
                  <a:srgbClr val="8D99AE"/>
                </a:solidFill>
                <a:latin typeface="MiSans" pitchFamily="34" charset="0"/>
                <a:ea typeface="MiSans" pitchFamily="34" charset="-122"/>
                <a:cs typeface="MiSans" pitchFamily="34" charset="-120"/>
              </a:rPr>
              <a:t>Cada fabricante intentaba "atrapar" a sus clientes con extensiones exclusivas y APIs incompatibles. El resultado fue un ecosistema fragmentado donde el software escrito para un UNIX no funcionaba en otro, perjudicando a usuarios y desarrolladores.</a:t>
            </a:r>
            <a:endParaRPr lang="en-US" sz="1600" dirty="0"/>
          </a:p>
        </p:txBody>
      </p:sp>
      <p:sp>
        <p:nvSpPr>
          <p:cNvPr id="21" name="Shape 19"/>
          <p:cNvSpPr/>
          <p:nvPr/>
        </p:nvSpPr>
        <p:spPr>
          <a:xfrm>
            <a:off x="7317029" y="1207310"/>
            <a:ext cx="4509119" cy="2378035"/>
          </a:xfrm>
          <a:custGeom>
            <a:avLst/>
            <a:gdLst/>
            <a:ahLst/>
            <a:cxnLst/>
            <a:rect l="l" t="t" r="r" b="b"/>
            <a:pathLst>
              <a:path w="4509119" h="2378035">
                <a:moveTo>
                  <a:pt x="73172" y="0"/>
                </a:moveTo>
                <a:lnTo>
                  <a:pt x="4435947" y="0"/>
                </a:lnTo>
                <a:cubicBezTo>
                  <a:pt x="4476359" y="0"/>
                  <a:pt x="4509119" y="32760"/>
                  <a:pt x="4509119" y="73172"/>
                </a:cubicBezTo>
                <a:lnTo>
                  <a:pt x="4509119" y="2304862"/>
                </a:lnTo>
                <a:cubicBezTo>
                  <a:pt x="4509119" y="2345274"/>
                  <a:pt x="4476359" y="2378035"/>
                  <a:pt x="4435947" y="2378035"/>
                </a:cubicBezTo>
                <a:lnTo>
                  <a:pt x="73172" y="2378035"/>
                </a:lnTo>
                <a:cubicBezTo>
                  <a:pt x="32760" y="2378035"/>
                  <a:pt x="0" y="2345274"/>
                  <a:pt x="0" y="2304862"/>
                </a:cubicBezTo>
                <a:lnTo>
                  <a:pt x="0" y="73172"/>
                </a:lnTo>
                <a:cubicBezTo>
                  <a:pt x="0" y="32760"/>
                  <a:pt x="32760" y="0"/>
                  <a:pt x="73172" y="0"/>
                </a:cubicBezTo>
                <a:close/>
              </a:path>
            </a:pathLst>
          </a:custGeom>
          <a:solidFill>
            <a:srgbClr val="4A5C6A">
              <a:alpha val="30196"/>
            </a:srgbClr>
          </a:solidFill>
          <a:ln/>
        </p:spPr>
      </p:sp>
      <p:sp>
        <p:nvSpPr>
          <p:cNvPr id="22" name="Text 20"/>
          <p:cNvSpPr/>
          <p:nvPr/>
        </p:nvSpPr>
        <p:spPr>
          <a:xfrm>
            <a:off x="7454224" y="1390236"/>
            <a:ext cx="4234731" cy="256096"/>
          </a:xfrm>
          <a:prstGeom prst="rect">
            <a:avLst/>
          </a:prstGeom>
          <a:noFill/>
          <a:ln/>
        </p:spPr>
        <p:txBody>
          <a:bodyPr wrap="square" lIns="0" tIns="0" rIns="0" bIns="0" rtlCol="0" anchor="ctr"/>
          <a:lstStyle/>
          <a:p>
            <a:pPr algn="ctr">
              <a:lnSpc>
                <a:spcPct val="120000"/>
              </a:lnSpc>
            </a:pPr>
            <a:r>
              <a:rPr lang="en-US" sz="1440" b="1" dirty="0">
                <a:solidFill>
                  <a:srgbClr val="EDF2F4"/>
                </a:solidFill>
                <a:latin typeface="MiSans" pitchFamily="34" charset="0"/>
                <a:ea typeface="MiSans" pitchFamily="34" charset="-122"/>
                <a:cs typeface="MiSans" pitchFamily="34" charset="-120"/>
              </a:rPr>
              <a:t>Árbol Genealógico de UNIX</a:t>
            </a:r>
            <a:endParaRPr lang="en-US" sz="1600" dirty="0"/>
          </a:p>
        </p:txBody>
      </p:sp>
      <p:pic>
        <p:nvPicPr>
          <p:cNvPr id="23" name="Image 0" descr="https://kimi-web-img.moonshot.cn/img/miro.medium.com/1d147c3e1f8838df841a93a4c48c6ac6825216fe.png">    </p:cNvPr>
          <p:cNvPicPr>
            <a:picLocks noChangeAspect="1"/>
          </p:cNvPicPr>
          <p:nvPr/>
        </p:nvPicPr>
        <p:blipFill>
          <a:blip r:embed="rId1"/>
          <a:stretch>
            <a:fillRect/>
          </a:stretch>
        </p:blipFill>
        <p:spPr>
          <a:xfrm>
            <a:off x="8992477" y="2341449"/>
            <a:ext cx="1161578" cy="219511"/>
          </a:xfrm>
          <a:prstGeom prst="roundRect">
            <a:avLst>
              <a:gd name="adj" fmla="val 33333"/>
            </a:avLst>
          </a:prstGeom>
        </p:spPr>
      </p:pic>
      <p:sp>
        <p:nvSpPr>
          <p:cNvPr id="24" name="Text 21"/>
          <p:cNvSpPr/>
          <p:nvPr/>
        </p:nvSpPr>
        <p:spPr>
          <a:xfrm>
            <a:off x="7467943" y="3219493"/>
            <a:ext cx="4207292" cy="182926"/>
          </a:xfrm>
          <a:prstGeom prst="rect">
            <a:avLst/>
          </a:prstGeom>
          <a:noFill/>
          <a:ln/>
        </p:spPr>
        <p:txBody>
          <a:bodyPr wrap="square" lIns="0" tIns="0" rIns="0" bIns="0" rtlCol="0" anchor="ctr"/>
          <a:lstStyle/>
          <a:p>
            <a:pPr algn="ctr">
              <a:lnSpc>
                <a:spcPct val="120000"/>
              </a:lnSpc>
            </a:pPr>
            <a:r>
              <a:rPr lang="en-US" sz="1008" dirty="0">
                <a:solidFill>
                  <a:srgbClr val="8D99AE"/>
                </a:solidFill>
                <a:latin typeface="MiSans" pitchFamily="34" charset="0"/>
                <a:ea typeface="MiSans" pitchFamily="34" charset="-122"/>
                <a:cs typeface="MiSans" pitchFamily="34" charset="-120"/>
              </a:rPr>
              <a:t>La compleja evolución y fragmentación de UNIX</a:t>
            </a:r>
            <a:endParaRPr lang="en-US" sz="1600" dirty="0"/>
          </a:p>
        </p:txBody>
      </p:sp>
      <p:sp>
        <p:nvSpPr>
          <p:cNvPr id="25" name="Shape 22"/>
          <p:cNvSpPr/>
          <p:nvPr/>
        </p:nvSpPr>
        <p:spPr>
          <a:xfrm>
            <a:off x="7320688" y="3735343"/>
            <a:ext cx="4507290" cy="2001208"/>
          </a:xfrm>
          <a:custGeom>
            <a:avLst/>
            <a:gdLst/>
            <a:ahLst/>
            <a:cxnLst/>
            <a:rect l="l" t="t" r="r" b="b"/>
            <a:pathLst>
              <a:path w="4507290" h="2001208">
                <a:moveTo>
                  <a:pt x="73164" y="0"/>
                </a:moveTo>
                <a:lnTo>
                  <a:pt x="4434126" y="0"/>
                </a:lnTo>
                <a:cubicBezTo>
                  <a:pt x="4474533" y="0"/>
                  <a:pt x="4507290" y="32757"/>
                  <a:pt x="4507290" y="73164"/>
                </a:cubicBezTo>
                <a:lnTo>
                  <a:pt x="4507290" y="1928043"/>
                </a:lnTo>
                <a:cubicBezTo>
                  <a:pt x="4507290" y="1968451"/>
                  <a:pt x="4474533" y="2001208"/>
                  <a:pt x="4434126" y="2001208"/>
                </a:cubicBezTo>
                <a:lnTo>
                  <a:pt x="73164" y="2001208"/>
                </a:lnTo>
                <a:cubicBezTo>
                  <a:pt x="32757" y="2001208"/>
                  <a:pt x="0" y="1968451"/>
                  <a:pt x="0" y="1928043"/>
                </a:cubicBezTo>
                <a:lnTo>
                  <a:pt x="0" y="73164"/>
                </a:lnTo>
                <a:cubicBezTo>
                  <a:pt x="0" y="32757"/>
                  <a:pt x="32757" y="0"/>
                  <a:pt x="73164" y="0"/>
                </a:cubicBezTo>
                <a:close/>
              </a:path>
            </a:pathLst>
          </a:custGeom>
          <a:gradFill rotWithShape="1" flip="none">
            <a:gsLst>
              <a:gs pos="0">
                <a:srgbClr val="4A5C6A">
                  <a:alpha val="30000"/>
                </a:srgbClr>
              </a:gs>
              <a:gs pos="100000">
                <a:srgbClr val="4A5C6A">
                  <a:alpha val="10000"/>
                </a:srgbClr>
              </a:gs>
            </a:gsLst>
            <a:lin ang="2700000" scaled="1"/>
          </a:gradFill>
          <a:ln w="10160">
            <a:solidFill>
              <a:srgbClr val="4A5C6A">
                <a:alpha val="50196"/>
              </a:srgbClr>
            </a:solidFill>
            <a:prstDash val="solid"/>
          </a:ln>
        </p:spPr>
      </p:sp>
      <p:sp>
        <p:nvSpPr>
          <p:cNvPr id="26" name="Shape 23"/>
          <p:cNvSpPr/>
          <p:nvPr/>
        </p:nvSpPr>
        <p:spPr>
          <a:xfrm>
            <a:off x="7534711" y="3940218"/>
            <a:ext cx="219511" cy="219511"/>
          </a:xfrm>
          <a:custGeom>
            <a:avLst/>
            <a:gdLst/>
            <a:ahLst/>
            <a:cxnLst/>
            <a:rect l="l" t="t" r="r" b="b"/>
            <a:pathLst>
              <a:path w="219511" h="219511">
                <a:moveTo>
                  <a:pt x="109755" y="0"/>
                </a:moveTo>
                <a:cubicBezTo>
                  <a:pt x="111728" y="0"/>
                  <a:pt x="113700" y="429"/>
                  <a:pt x="115500" y="1243"/>
                </a:cubicBezTo>
                <a:lnTo>
                  <a:pt x="196274" y="35499"/>
                </a:lnTo>
                <a:cubicBezTo>
                  <a:pt x="205706" y="39486"/>
                  <a:pt x="212737" y="48790"/>
                  <a:pt x="212694" y="60023"/>
                </a:cubicBezTo>
                <a:cubicBezTo>
                  <a:pt x="212480" y="102553"/>
                  <a:pt x="194987" y="180368"/>
                  <a:pt x="121117" y="215738"/>
                </a:cubicBezTo>
                <a:cubicBezTo>
                  <a:pt x="113957" y="219168"/>
                  <a:pt x="105640" y="219168"/>
                  <a:pt x="98480" y="215738"/>
                </a:cubicBezTo>
                <a:cubicBezTo>
                  <a:pt x="24566" y="180368"/>
                  <a:pt x="7117" y="102553"/>
                  <a:pt x="6903" y="60023"/>
                </a:cubicBezTo>
                <a:cubicBezTo>
                  <a:pt x="6860" y="48790"/>
                  <a:pt x="13891" y="39486"/>
                  <a:pt x="23323" y="35499"/>
                </a:cubicBezTo>
                <a:lnTo>
                  <a:pt x="104053" y="1243"/>
                </a:lnTo>
                <a:cubicBezTo>
                  <a:pt x="105854" y="429"/>
                  <a:pt x="107783" y="0"/>
                  <a:pt x="109755" y="0"/>
                </a:cubicBezTo>
                <a:close/>
                <a:moveTo>
                  <a:pt x="109755" y="28639"/>
                </a:moveTo>
                <a:lnTo>
                  <a:pt x="109755" y="190743"/>
                </a:lnTo>
                <a:cubicBezTo>
                  <a:pt x="168920" y="162104"/>
                  <a:pt x="184826" y="98651"/>
                  <a:pt x="185212" y="60666"/>
                </a:cubicBezTo>
                <a:lnTo>
                  <a:pt x="109755" y="28682"/>
                </a:lnTo>
                <a:lnTo>
                  <a:pt x="109755" y="28682"/>
                </a:lnTo>
                <a:close/>
              </a:path>
            </a:pathLst>
          </a:custGeom>
          <a:solidFill>
            <a:srgbClr val="E07A5F"/>
          </a:solidFill>
          <a:ln/>
        </p:spPr>
      </p:sp>
      <p:sp>
        <p:nvSpPr>
          <p:cNvPr id="27" name="Text 24"/>
          <p:cNvSpPr/>
          <p:nvPr/>
        </p:nvSpPr>
        <p:spPr>
          <a:xfrm>
            <a:off x="7891416" y="3921926"/>
            <a:ext cx="1189017" cy="256096"/>
          </a:xfrm>
          <a:prstGeom prst="rect">
            <a:avLst/>
          </a:prstGeom>
          <a:noFill/>
          <a:ln/>
        </p:spPr>
        <p:txBody>
          <a:bodyPr wrap="square" lIns="0" tIns="0" rIns="0" bIns="0" rtlCol="0" anchor="ctr"/>
          <a:lstStyle/>
          <a:p>
            <a:pPr>
              <a:lnSpc>
                <a:spcPct val="120000"/>
              </a:lnSpc>
            </a:pPr>
            <a:r>
              <a:rPr lang="en-US" sz="1440" b="1" dirty="0">
                <a:solidFill>
                  <a:srgbClr val="EDF2F4"/>
                </a:solidFill>
                <a:latin typeface="MiSans" pitchFamily="34" charset="0"/>
                <a:ea typeface="MiSans" pitchFamily="34" charset="-122"/>
                <a:cs typeface="MiSans" pitchFamily="34" charset="-120"/>
              </a:rPr>
              <a:t>POSIX (IEEE)</a:t>
            </a:r>
            <a:endParaRPr lang="en-US" sz="1600" dirty="0"/>
          </a:p>
        </p:txBody>
      </p:sp>
      <p:sp>
        <p:nvSpPr>
          <p:cNvPr id="28" name="Text 25"/>
          <p:cNvSpPr/>
          <p:nvPr/>
        </p:nvSpPr>
        <p:spPr>
          <a:xfrm>
            <a:off x="7507272" y="4287777"/>
            <a:ext cx="4207292" cy="713410"/>
          </a:xfrm>
          <a:prstGeom prst="rect">
            <a:avLst/>
          </a:prstGeom>
          <a:noFill/>
          <a:ln/>
        </p:spPr>
        <p:txBody>
          <a:bodyPr wrap="square" lIns="0" tIns="0" rIns="0" bIns="0" rtlCol="0" anchor="ctr"/>
          <a:lstStyle/>
          <a:p>
            <a:pPr>
              <a:lnSpc>
                <a:spcPct val="140000"/>
              </a:lnSpc>
            </a:pPr>
            <a:r>
              <a:rPr lang="en-US" sz="1152" dirty="0">
                <a:solidFill>
                  <a:srgbClr val="8D99AE"/>
                </a:solidFill>
                <a:latin typeface="MiSans" pitchFamily="34" charset="0"/>
                <a:ea typeface="MiSans" pitchFamily="34" charset="-122"/>
                <a:cs typeface="MiSans" pitchFamily="34" charset="-120"/>
              </a:rPr>
              <a:t>Como respuesta a la fragmentación, el IEEE desarrolló los estándares </a:t>
            </a:r>
            <a:pPr>
              <a:lnSpc>
                <a:spcPct val="140000"/>
              </a:lnSpc>
            </a:pPr>
            <a:r>
              <a:rPr lang="en-US" sz="1152" b="1" dirty="0">
                <a:solidFill>
                  <a:srgbClr val="E07A5F"/>
                </a:solidFill>
                <a:latin typeface="MiSans" pitchFamily="34" charset="0"/>
                <a:ea typeface="MiSans" pitchFamily="34" charset="-122"/>
                <a:cs typeface="MiSans" pitchFamily="34" charset="-120"/>
              </a:rPr>
              <a:t>POSIX</a:t>
            </a:r>
            <a:pPr>
              <a:lnSpc>
                <a:spcPct val="140000"/>
              </a:lnSpc>
            </a:pPr>
            <a:r>
              <a:rPr lang="en-US" sz="1152" dirty="0">
                <a:solidFill>
                  <a:srgbClr val="8D99AE"/>
                </a:solidFill>
                <a:latin typeface="MiSans" pitchFamily="34" charset="0"/>
                <a:ea typeface="MiSans" pitchFamily="34" charset="-122"/>
                <a:cs typeface="MiSans" pitchFamily="34" charset="-120"/>
              </a:rPr>
              <a:t> para definir una interfaz común que permitiera la compatibilidad entre sistemas similares a UNIX.</a:t>
            </a:r>
            <a:endParaRPr lang="en-US" sz="1600" dirty="0"/>
          </a:p>
        </p:txBody>
      </p:sp>
      <p:sp>
        <p:nvSpPr>
          <p:cNvPr id="29" name="Shape 26"/>
          <p:cNvSpPr/>
          <p:nvPr/>
        </p:nvSpPr>
        <p:spPr>
          <a:xfrm>
            <a:off x="7507272" y="5110943"/>
            <a:ext cx="4134122" cy="439022"/>
          </a:xfrm>
          <a:custGeom>
            <a:avLst/>
            <a:gdLst/>
            <a:ahLst/>
            <a:cxnLst/>
            <a:rect l="l" t="t" r="r" b="b"/>
            <a:pathLst>
              <a:path w="4134122" h="439022">
                <a:moveTo>
                  <a:pt x="36584" y="0"/>
                </a:moveTo>
                <a:lnTo>
                  <a:pt x="4097538" y="0"/>
                </a:lnTo>
                <a:cubicBezTo>
                  <a:pt x="4117742" y="0"/>
                  <a:pt x="4134122" y="16379"/>
                  <a:pt x="4134122" y="36584"/>
                </a:cubicBezTo>
                <a:lnTo>
                  <a:pt x="4134122" y="402438"/>
                </a:lnTo>
                <a:cubicBezTo>
                  <a:pt x="4134122" y="422643"/>
                  <a:pt x="4117742" y="439022"/>
                  <a:pt x="4097538" y="439022"/>
                </a:cubicBezTo>
                <a:lnTo>
                  <a:pt x="36584" y="439022"/>
                </a:lnTo>
                <a:cubicBezTo>
                  <a:pt x="16393" y="439022"/>
                  <a:pt x="0" y="422629"/>
                  <a:pt x="0" y="402438"/>
                </a:cubicBezTo>
                <a:lnTo>
                  <a:pt x="0" y="36584"/>
                </a:lnTo>
                <a:cubicBezTo>
                  <a:pt x="0" y="16393"/>
                  <a:pt x="16393" y="0"/>
                  <a:pt x="36584" y="0"/>
                </a:cubicBezTo>
                <a:close/>
              </a:path>
            </a:pathLst>
          </a:custGeom>
          <a:solidFill>
            <a:srgbClr val="1A1D21">
              <a:alpha val="50196"/>
            </a:srgbClr>
          </a:solidFill>
          <a:ln/>
        </p:spPr>
      </p:sp>
      <p:sp>
        <p:nvSpPr>
          <p:cNvPr id="30" name="Text 27"/>
          <p:cNvSpPr/>
          <p:nvPr/>
        </p:nvSpPr>
        <p:spPr>
          <a:xfrm>
            <a:off x="7580442" y="5220699"/>
            <a:ext cx="3987781" cy="219511"/>
          </a:xfrm>
          <a:prstGeom prst="rect">
            <a:avLst/>
          </a:prstGeom>
          <a:noFill/>
          <a:ln/>
        </p:spPr>
        <p:txBody>
          <a:bodyPr wrap="square" lIns="0" tIns="0" rIns="0" bIns="0" rtlCol="0" anchor="ctr"/>
          <a:lstStyle/>
          <a:p>
            <a:pPr algn="ctr">
              <a:lnSpc>
                <a:spcPct val="130000"/>
              </a:lnSpc>
            </a:pPr>
            <a:r>
              <a:rPr lang="en-US" sz="1152" b="1" dirty="0">
                <a:solidFill>
                  <a:srgbClr val="EDF2F4"/>
                </a:solidFill>
                <a:latin typeface="MiSans" pitchFamily="34" charset="0"/>
                <a:ea typeface="MiSans" pitchFamily="34" charset="-122"/>
                <a:cs typeface="MiSans" pitchFamily="34" charset="-120"/>
              </a:rPr>
              <a:t>Portable Operating System Interface</a:t>
            </a:r>
            <a:endParaRPr lang="en-US" sz="1600" dirty="0"/>
          </a:p>
        </p:txBody>
      </p:sp>
      <p:sp>
        <p:nvSpPr>
          <p:cNvPr id="31" name="Shape 28"/>
          <p:cNvSpPr/>
          <p:nvPr/>
        </p:nvSpPr>
        <p:spPr>
          <a:xfrm>
            <a:off x="365851" y="5886551"/>
            <a:ext cx="2753032" cy="731703"/>
          </a:xfrm>
          <a:custGeom>
            <a:avLst/>
            <a:gdLst/>
            <a:ahLst/>
            <a:cxnLst/>
            <a:rect l="l" t="t" r="r" b="b"/>
            <a:pathLst>
              <a:path w="2753032" h="731703">
                <a:moveTo>
                  <a:pt x="73170" y="0"/>
                </a:moveTo>
                <a:lnTo>
                  <a:pt x="2679862" y="0"/>
                </a:lnTo>
                <a:cubicBezTo>
                  <a:pt x="2720273" y="0"/>
                  <a:pt x="2753032" y="32759"/>
                  <a:pt x="2753032" y="73170"/>
                </a:cubicBezTo>
                <a:lnTo>
                  <a:pt x="2753032" y="658533"/>
                </a:lnTo>
                <a:cubicBezTo>
                  <a:pt x="2753032" y="698943"/>
                  <a:pt x="2720273" y="731703"/>
                  <a:pt x="2679862" y="731703"/>
                </a:cubicBezTo>
                <a:lnTo>
                  <a:pt x="73170" y="731703"/>
                </a:lnTo>
                <a:cubicBezTo>
                  <a:pt x="32787" y="731703"/>
                  <a:pt x="0" y="698916"/>
                  <a:pt x="0" y="658533"/>
                </a:cubicBezTo>
                <a:lnTo>
                  <a:pt x="0" y="73170"/>
                </a:lnTo>
                <a:cubicBezTo>
                  <a:pt x="0" y="32787"/>
                  <a:pt x="32787" y="0"/>
                  <a:pt x="73170" y="0"/>
                </a:cubicBezTo>
                <a:close/>
              </a:path>
            </a:pathLst>
          </a:custGeom>
          <a:solidFill>
            <a:srgbClr val="4A5C6A">
              <a:alpha val="20000"/>
            </a:srgbClr>
          </a:solidFill>
          <a:ln/>
        </p:spPr>
      </p:sp>
      <p:sp>
        <p:nvSpPr>
          <p:cNvPr id="32" name="Shape 29"/>
          <p:cNvSpPr/>
          <p:nvPr/>
        </p:nvSpPr>
        <p:spPr>
          <a:xfrm>
            <a:off x="1661575" y="5996306"/>
            <a:ext cx="164633" cy="219511"/>
          </a:xfrm>
          <a:custGeom>
            <a:avLst/>
            <a:gdLst/>
            <a:ahLst/>
            <a:cxnLst/>
            <a:rect l="l" t="t" r="r" b="b"/>
            <a:pathLst>
              <a:path w="164633" h="219511">
                <a:moveTo>
                  <a:pt x="27439" y="0"/>
                </a:moveTo>
                <a:cubicBezTo>
                  <a:pt x="12305" y="0"/>
                  <a:pt x="0" y="12305"/>
                  <a:pt x="0" y="27439"/>
                </a:cubicBezTo>
                <a:lnTo>
                  <a:pt x="0" y="192072"/>
                </a:lnTo>
                <a:cubicBezTo>
                  <a:pt x="0" y="207206"/>
                  <a:pt x="12305" y="219511"/>
                  <a:pt x="27439" y="219511"/>
                </a:cubicBezTo>
                <a:lnTo>
                  <a:pt x="137194" y="219511"/>
                </a:lnTo>
                <a:cubicBezTo>
                  <a:pt x="152329" y="219511"/>
                  <a:pt x="164633" y="207206"/>
                  <a:pt x="164633" y="192072"/>
                </a:cubicBezTo>
                <a:lnTo>
                  <a:pt x="164633" y="27439"/>
                </a:lnTo>
                <a:cubicBezTo>
                  <a:pt x="164633" y="12305"/>
                  <a:pt x="152329" y="0"/>
                  <a:pt x="137194" y="0"/>
                </a:cubicBezTo>
                <a:lnTo>
                  <a:pt x="27439" y="0"/>
                </a:lnTo>
                <a:close/>
                <a:moveTo>
                  <a:pt x="75457" y="150914"/>
                </a:moveTo>
                <a:lnTo>
                  <a:pt x="89176" y="150914"/>
                </a:lnTo>
                <a:cubicBezTo>
                  <a:pt x="96765" y="150914"/>
                  <a:pt x="102896" y="157045"/>
                  <a:pt x="102896" y="164633"/>
                </a:cubicBezTo>
                <a:lnTo>
                  <a:pt x="102896" y="198932"/>
                </a:lnTo>
                <a:lnTo>
                  <a:pt x="61737" y="198932"/>
                </a:lnTo>
                <a:lnTo>
                  <a:pt x="61737" y="164633"/>
                </a:lnTo>
                <a:cubicBezTo>
                  <a:pt x="61737" y="157045"/>
                  <a:pt x="67868" y="150914"/>
                  <a:pt x="75457" y="150914"/>
                </a:cubicBezTo>
                <a:close/>
                <a:moveTo>
                  <a:pt x="41158" y="48018"/>
                </a:moveTo>
                <a:cubicBezTo>
                  <a:pt x="41158" y="44245"/>
                  <a:pt x="44245" y="41158"/>
                  <a:pt x="48018" y="41158"/>
                </a:cubicBezTo>
                <a:lnTo>
                  <a:pt x="61737" y="41158"/>
                </a:lnTo>
                <a:cubicBezTo>
                  <a:pt x="65510" y="41158"/>
                  <a:pt x="68597" y="44245"/>
                  <a:pt x="68597" y="48018"/>
                </a:cubicBezTo>
                <a:lnTo>
                  <a:pt x="68597" y="61737"/>
                </a:lnTo>
                <a:cubicBezTo>
                  <a:pt x="68597" y="65510"/>
                  <a:pt x="65510" y="68597"/>
                  <a:pt x="61737" y="68597"/>
                </a:cubicBezTo>
                <a:lnTo>
                  <a:pt x="48018" y="68597"/>
                </a:lnTo>
                <a:cubicBezTo>
                  <a:pt x="44245" y="68597"/>
                  <a:pt x="41158" y="65510"/>
                  <a:pt x="41158" y="61737"/>
                </a:cubicBezTo>
                <a:lnTo>
                  <a:pt x="41158" y="48018"/>
                </a:lnTo>
                <a:close/>
                <a:moveTo>
                  <a:pt x="102896" y="41158"/>
                </a:moveTo>
                <a:lnTo>
                  <a:pt x="116615" y="41158"/>
                </a:lnTo>
                <a:cubicBezTo>
                  <a:pt x="120388" y="41158"/>
                  <a:pt x="123475" y="44245"/>
                  <a:pt x="123475" y="48018"/>
                </a:cubicBezTo>
                <a:lnTo>
                  <a:pt x="123475" y="61737"/>
                </a:lnTo>
                <a:cubicBezTo>
                  <a:pt x="123475" y="65510"/>
                  <a:pt x="120388" y="68597"/>
                  <a:pt x="116615" y="68597"/>
                </a:cubicBezTo>
                <a:lnTo>
                  <a:pt x="102896" y="68597"/>
                </a:lnTo>
                <a:cubicBezTo>
                  <a:pt x="99123" y="68597"/>
                  <a:pt x="96036" y="65510"/>
                  <a:pt x="96036" y="61737"/>
                </a:cubicBezTo>
                <a:lnTo>
                  <a:pt x="96036" y="48018"/>
                </a:lnTo>
                <a:cubicBezTo>
                  <a:pt x="96036" y="44245"/>
                  <a:pt x="99123" y="41158"/>
                  <a:pt x="102896" y="41158"/>
                </a:cubicBezTo>
                <a:close/>
                <a:moveTo>
                  <a:pt x="41158" y="102896"/>
                </a:moveTo>
                <a:cubicBezTo>
                  <a:pt x="41158" y="99123"/>
                  <a:pt x="44245" y="96036"/>
                  <a:pt x="48018" y="96036"/>
                </a:cubicBezTo>
                <a:lnTo>
                  <a:pt x="61737" y="96036"/>
                </a:lnTo>
                <a:cubicBezTo>
                  <a:pt x="65510" y="96036"/>
                  <a:pt x="68597" y="99123"/>
                  <a:pt x="68597" y="102896"/>
                </a:cubicBezTo>
                <a:lnTo>
                  <a:pt x="68597" y="116615"/>
                </a:lnTo>
                <a:cubicBezTo>
                  <a:pt x="68597" y="120388"/>
                  <a:pt x="65510" y="123475"/>
                  <a:pt x="61737" y="123475"/>
                </a:cubicBezTo>
                <a:lnTo>
                  <a:pt x="48018" y="123475"/>
                </a:lnTo>
                <a:cubicBezTo>
                  <a:pt x="44245" y="123475"/>
                  <a:pt x="41158" y="120388"/>
                  <a:pt x="41158" y="116615"/>
                </a:cubicBezTo>
                <a:lnTo>
                  <a:pt x="41158" y="102896"/>
                </a:lnTo>
                <a:close/>
                <a:moveTo>
                  <a:pt x="102896" y="96036"/>
                </a:moveTo>
                <a:lnTo>
                  <a:pt x="116615" y="96036"/>
                </a:lnTo>
                <a:cubicBezTo>
                  <a:pt x="120388" y="96036"/>
                  <a:pt x="123475" y="99123"/>
                  <a:pt x="123475" y="102896"/>
                </a:cubicBezTo>
                <a:lnTo>
                  <a:pt x="123475" y="116615"/>
                </a:lnTo>
                <a:cubicBezTo>
                  <a:pt x="123475" y="120388"/>
                  <a:pt x="120388" y="123475"/>
                  <a:pt x="116615" y="123475"/>
                </a:cubicBezTo>
                <a:lnTo>
                  <a:pt x="102896" y="123475"/>
                </a:lnTo>
                <a:cubicBezTo>
                  <a:pt x="99123" y="123475"/>
                  <a:pt x="96036" y="120388"/>
                  <a:pt x="96036" y="116615"/>
                </a:cubicBezTo>
                <a:lnTo>
                  <a:pt x="96036" y="102896"/>
                </a:lnTo>
                <a:cubicBezTo>
                  <a:pt x="96036" y="99123"/>
                  <a:pt x="99123" y="96036"/>
                  <a:pt x="102896" y="96036"/>
                </a:cubicBezTo>
                <a:close/>
              </a:path>
            </a:pathLst>
          </a:custGeom>
          <a:solidFill>
            <a:srgbClr val="E07A5F"/>
          </a:solidFill>
          <a:ln/>
        </p:spPr>
      </p:sp>
      <p:sp>
        <p:nvSpPr>
          <p:cNvPr id="33" name="Text 30"/>
          <p:cNvSpPr/>
          <p:nvPr/>
        </p:nvSpPr>
        <p:spPr>
          <a:xfrm>
            <a:off x="439022" y="6288988"/>
            <a:ext cx="2606692" cy="219511"/>
          </a:xfrm>
          <a:prstGeom prst="rect">
            <a:avLst/>
          </a:prstGeom>
          <a:noFill/>
          <a:ln/>
        </p:spPr>
        <p:txBody>
          <a:bodyPr wrap="square" lIns="0" tIns="0" rIns="0" bIns="0" rtlCol="0" anchor="ctr"/>
          <a:lstStyle/>
          <a:p>
            <a:pPr algn="ctr">
              <a:lnSpc>
                <a:spcPct val="130000"/>
              </a:lnSpc>
            </a:pPr>
            <a:r>
              <a:rPr lang="en-US" sz="1152" b="1" dirty="0">
                <a:solidFill>
                  <a:srgbClr val="EDF2F4"/>
                </a:solidFill>
                <a:latin typeface="MiSans" pitchFamily="34" charset="0"/>
                <a:ea typeface="MiSans" pitchFamily="34" charset="-122"/>
                <a:cs typeface="MiSans" pitchFamily="34" charset="-120"/>
              </a:rPr>
              <a:t>IBM AIX</a:t>
            </a:r>
            <a:endParaRPr lang="en-US" sz="1600" dirty="0"/>
          </a:p>
        </p:txBody>
      </p:sp>
      <p:sp>
        <p:nvSpPr>
          <p:cNvPr id="34" name="Shape 31"/>
          <p:cNvSpPr/>
          <p:nvPr/>
        </p:nvSpPr>
        <p:spPr>
          <a:xfrm>
            <a:off x="3268273" y="5886551"/>
            <a:ext cx="2753032" cy="731703"/>
          </a:xfrm>
          <a:custGeom>
            <a:avLst/>
            <a:gdLst/>
            <a:ahLst/>
            <a:cxnLst/>
            <a:rect l="l" t="t" r="r" b="b"/>
            <a:pathLst>
              <a:path w="2753032" h="731703">
                <a:moveTo>
                  <a:pt x="73170" y="0"/>
                </a:moveTo>
                <a:lnTo>
                  <a:pt x="2679862" y="0"/>
                </a:lnTo>
                <a:cubicBezTo>
                  <a:pt x="2720273" y="0"/>
                  <a:pt x="2753032" y="32759"/>
                  <a:pt x="2753032" y="73170"/>
                </a:cubicBezTo>
                <a:lnTo>
                  <a:pt x="2753032" y="658533"/>
                </a:lnTo>
                <a:cubicBezTo>
                  <a:pt x="2753032" y="698943"/>
                  <a:pt x="2720273" y="731703"/>
                  <a:pt x="2679862" y="731703"/>
                </a:cubicBezTo>
                <a:lnTo>
                  <a:pt x="73170" y="731703"/>
                </a:lnTo>
                <a:cubicBezTo>
                  <a:pt x="32787" y="731703"/>
                  <a:pt x="0" y="698916"/>
                  <a:pt x="0" y="658533"/>
                </a:cubicBezTo>
                <a:lnTo>
                  <a:pt x="0" y="73170"/>
                </a:lnTo>
                <a:cubicBezTo>
                  <a:pt x="0" y="32787"/>
                  <a:pt x="32787" y="0"/>
                  <a:pt x="73170" y="0"/>
                </a:cubicBezTo>
                <a:close/>
              </a:path>
            </a:pathLst>
          </a:custGeom>
          <a:solidFill>
            <a:srgbClr val="4A5C6A">
              <a:alpha val="20000"/>
            </a:srgbClr>
          </a:solidFill>
          <a:ln/>
        </p:spPr>
      </p:sp>
      <p:sp>
        <p:nvSpPr>
          <p:cNvPr id="35" name="Shape 32"/>
          <p:cNvSpPr/>
          <p:nvPr/>
        </p:nvSpPr>
        <p:spPr>
          <a:xfrm>
            <a:off x="4550278" y="5996306"/>
            <a:ext cx="192072" cy="219511"/>
          </a:xfrm>
          <a:custGeom>
            <a:avLst/>
            <a:gdLst/>
            <a:ahLst/>
            <a:cxnLst/>
            <a:rect l="l" t="t" r="r" b="b"/>
            <a:pathLst>
              <a:path w="192072" h="219511">
                <a:moveTo>
                  <a:pt x="27439" y="13719"/>
                </a:moveTo>
                <a:cubicBezTo>
                  <a:pt x="12305" y="13719"/>
                  <a:pt x="0" y="26024"/>
                  <a:pt x="0" y="41158"/>
                </a:cubicBezTo>
                <a:lnTo>
                  <a:pt x="0" y="68597"/>
                </a:lnTo>
                <a:cubicBezTo>
                  <a:pt x="0" y="83731"/>
                  <a:pt x="12305" y="96036"/>
                  <a:pt x="27439" y="96036"/>
                </a:cubicBezTo>
                <a:lnTo>
                  <a:pt x="164633" y="96036"/>
                </a:lnTo>
                <a:cubicBezTo>
                  <a:pt x="179767" y="96036"/>
                  <a:pt x="192072" y="83731"/>
                  <a:pt x="192072" y="68597"/>
                </a:cubicBezTo>
                <a:lnTo>
                  <a:pt x="192072" y="41158"/>
                </a:lnTo>
                <a:cubicBezTo>
                  <a:pt x="192072" y="26024"/>
                  <a:pt x="179767" y="13719"/>
                  <a:pt x="164633" y="13719"/>
                </a:cubicBezTo>
                <a:lnTo>
                  <a:pt x="27439" y="13719"/>
                </a:lnTo>
                <a:close/>
                <a:moveTo>
                  <a:pt x="120045" y="44588"/>
                </a:moveTo>
                <a:cubicBezTo>
                  <a:pt x="125724" y="44588"/>
                  <a:pt x="130335" y="49199"/>
                  <a:pt x="130335" y="54878"/>
                </a:cubicBezTo>
                <a:cubicBezTo>
                  <a:pt x="130335" y="60557"/>
                  <a:pt x="125724" y="65167"/>
                  <a:pt x="120045" y="65167"/>
                </a:cubicBezTo>
                <a:cubicBezTo>
                  <a:pt x="114366" y="65167"/>
                  <a:pt x="109755" y="60557"/>
                  <a:pt x="109755" y="54878"/>
                </a:cubicBezTo>
                <a:cubicBezTo>
                  <a:pt x="109755" y="49199"/>
                  <a:pt x="114366" y="44588"/>
                  <a:pt x="120045" y="44588"/>
                </a:cubicBezTo>
                <a:close/>
                <a:moveTo>
                  <a:pt x="144054" y="54878"/>
                </a:moveTo>
                <a:cubicBezTo>
                  <a:pt x="144054" y="49199"/>
                  <a:pt x="148665" y="44588"/>
                  <a:pt x="154344" y="44588"/>
                </a:cubicBezTo>
                <a:cubicBezTo>
                  <a:pt x="160023" y="44588"/>
                  <a:pt x="164633" y="49199"/>
                  <a:pt x="164633" y="54878"/>
                </a:cubicBezTo>
                <a:cubicBezTo>
                  <a:pt x="164633" y="60557"/>
                  <a:pt x="160023" y="65167"/>
                  <a:pt x="154344" y="65167"/>
                </a:cubicBezTo>
                <a:cubicBezTo>
                  <a:pt x="148665" y="65167"/>
                  <a:pt x="144054" y="60557"/>
                  <a:pt x="144054" y="54878"/>
                </a:cubicBezTo>
                <a:close/>
                <a:moveTo>
                  <a:pt x="27439" y="123475"/>
                </a:moveTo>
                <a:cubicBezTo>
                  <a:pt x="12305" y="123475"/>
                  <a:pt x="0" y="135779"/>
                  <a:pt x="0" y="150914"/>
                </a:cubicBezTo>
                <a:lnTo>
                  <a:pt x="0" y="178353"/>
                </a:lnTo>
                <a:cubicBezTo>
                  <a:pt x="0" y="193487"/>
                  <a:pt x="12305" y="205791"/>
                  <a:pt x="27439" y="205791"/>
                </a:cubicBezTo>
                <a:lnTo>
                  <a:pt x="164633" y="205791"/>
                </a:lnTo>
                <a:cubicBezTo>
                  <a:pt x="179767" y="205791"/>
                  <a:pt x="192072" y="193487"/>
                  <a:pt x="192072" y="178353"/>
                </a:cubicBezTo>
                <a:lnTo>
                  <a:pt x="192072" y="150914"/>
                </a:lnTo>
                <a:cubicBezTo>
                  <a:pt x="192072" y="135779"/>
                  <a:pt x="179767" y="123475"/>
                  <a:pt x="164633" y="123475"/>
                </a:cubicBezTo>
                <a:lnTo>
                  <a:pt x="27439" y="123475"/>
                </a:lnTo>
                <a:close/>
                <a:moveTo>
                  <a:pt x="120045" y="154344"/>
                </a:moveTo>
                <a:cubicBezTo>
                  <a:pt x="125724" y="154344"/>
                  <a:pt x="130335" y="158954"/>
                  <a:pt x="130335" y="164633"/>
                </a:cubicBezTo>
                <a:cubicBezTo>
                  <a:pt x="130335" y="170312"/>
                  <a:pt x="125724" y="174923"/>
                  <a:pt x="120045" y="174923"/>
                </a:cubicBezTo>
                <a:cubicBezTo>
                  <a:pt x="114366" y="174923"/>
                  <a:pt x="109755" y="170312"/>
                  <a:pt x="109755" y="164633"/>
                </a:cubicBezTo>
                <a:cubicBezTo>
                  <a:pt x="109755" y="158954"/>
                  <a:pt x="114366" y="154344"/>
                  <a:pt x="120045" y="154344"/>
                </a:cubicBezTo>
                <a:close/>
                <a:moveTo>
                  <a:pt x="144054" y="164633"/>
                </a:moveTo>
                <a:cubicBezTo>
                  <a:pt x="144054" y="158954"/>
                  <a:pt x="148665" y="154344"/>
                  <a:pt x="154344" y="154344"/>
                </a:cubicBezTo>
                <a:cubicBezTo>
                  <a:pt x="160023" y="154344"/>
                  <a:pt x="164633" y="158954"/>
                  <a:pt x="164633" y="164633"/>
                </a:cubicBezTo>
                <a:cubicBezTo>
                  <a:pt x="164633" y="170312"/>
                  <a:pt x="160023" y="174923"/>
                  <a:pt x="154344" y="174923"/>
                </a:cubicBezTo>
                <a:cubicBezTo>
                  <a:pt x="148665" y="174923"/>
                  <a:pt x="144054" y="170312"/>
                  <a:pt x="144054" y="164633"/>
                </a:cubicBezTo>
                <a:close/>
              </a:path>
            </a:pathLst>
          </a:custGeom>
          <a:solidFill>
            <a:srgbClr val="E07A5F"/>
          </a:solidFill>
          <a:ln/>
        </p:spPr>
      </p:sp>
      <p:sp>
        <p:nvSpPr>
          <p:cNvPr id="36" name="Text 33"/>
          <p:cNvSpPr/>
          <p:nvPr/>
        </p:nvSpPr>
        <p:spPr>
          <a:xfrm>
            <a:off x="3341443" y="6288988"/>
            <a:ext cx="2606692" cy="219511"/>
          </a:xfrm>
          <a:prstGeom prst="rect">
            <a:avLst/>
          </a:prstGeom>
          <a:noFill/>
          <a:ln/>
        </p:spPr>
        <p:txBody>
          <a:bodyPr wrap="square" lIns="0" tIns="0" rIns="0" bIns="0" rtlCol="0" anchor="ctr"/>
          <a:lstStyle/>
          <a:p>
            <a:pPr algn="ctr">
              <a:lnSpc>
                <a:spcPct val="130000"/>
              </a:lnSpc>
            </a:pPr>
            <a:r>
              <a:rPr lang="en-US" sz="1152" b="1" dirty="0">
                <a:solidFill>
                  <a:srgbClr val="EDF2F4"/>
                </a:solidFill>
                <a:latin typeface="MiSans" pitchFamily="34" charset="0"/>
                <a:ea typeface="MiSans" pitchFamily="34" charset="-122"/>
                <a:cs typeface="MiSans" pitchFamily="34" charset="-120"/>
              </a:rPr>
              <a:t>HP-UX</a:t>
            </a:r>
            <a:endParaRPr lang="en-US" sz="1600" dirty="0"/>
          </a:p>
        </p:txBody>
      </p:sp>
      <p:sp>
        <p:nvSpPr>
          <p:cNvPr id="37" name="Shape 34"/>
          <p:cNvSpPr/>
          <p:nvPr/>
        </p:nvSpPr>
        <p:spPr>
          <a:xfrm>
            <a:off x="6170695" y="5886551"/>
            <a:ext cx="2753032" cy="731703"/>
          </a:xfrm>
          <a:custGeom>
            <a:avLst/>
            <a:gdLst/>
            <a:ahLst/>
            <a:cxnLst/>
            <a:rect l="l" t="t" r="r" b="b"/>
            <a:pathLst>
              <a:path w="2753032" h="731703">
                <a:moveTo>
                  <a:pt x="73170" y="0"/>
                </a:moveTo>
                <a:lnTo>
                  <a:pt x="2679862" y="0"/>
                </a:lnTo>
                <a:cubicBezTo>
                  <a:pt x="2720273" y="0"/>
                  <a:pt x="2753032" y="32759"/>
                  <a:pt x="2753032" y="73170"/>
                </a:cubicBezTo>
                <a:lnTo>
                  <a:pt x="2753032" y="658533"/>
                </a:lnTo>
                <a:cubicBezTo>
                  <a:pt x="2753032" y="698943"/>
                  <a:pt x="2720273" y="731703"/>
                  <a:pt x="2679862" y="731703"/>
                </a:cubicBezTo>
                <a:lnTo>
                  <a:pt x="73170" y="731703"/>
                </a:lnTo>
                <a:cubicBezTo>
                  <a:pt x="32787" y="731703"/>
                  <a:pt x="0" y="698916"/>
                  <a:pt x="0" y="658533"/>
                </a:cubicBezTo>
                <a:lnTo>
                  <a:pt x="0" y="73170"/>
                </a:lnTo>
                <a:cubicBezTo>
                  <a:pt x="0" y="32787"/>
                  <a:pt x="32787" y="0"/>
                  <a:pt x="73170" y="0"/>
                </a:cubicBezTo>
                <a:close/>
              </a:path>
            </a:pathLst>
          </a:custGeom>
          <a:solidFill>
            <a:srgbClr val="4A5C6A">
              <a:alpha val="20000"/>
            </a:srgbClr>
          </a:solidFill>
          <a:ln/>
        </p:spPr>
      </p:sp>
      <p:sp>
        <p:nvSpPr>
          <p:cNvPr id="38" name="Shape 35"/>
          <p:cNvSpPr/>
          <p:nvPr/>
        </p:nvSpPr>
        <p:spPr>
          <a:xfrm>
            <a:off x="7425260" y="5996306"/>
            <a:ext cx="246950" cy="219511"/>
          </a:xfrm>
          <a:custGeom>
            <a:avLst/>
            <a:gdLst/>
            <a:ahLst/>
            <a:cxnLst/>
            <a:rect l="l" t="t" r="r" b="b"/>
            <a:pathLst>
              <a:path w="246950" h="219511">
                <a:moveTo>
                  <a:pt x="76400" y="-4330"/>
                </a:moveTo>
                <a:cubicBezTo>
                  <a:pt x="79573" y="-5659"/>
                  <a:pt x="83174" y="-5273"/>
                  <a:pt x="86047" y="-3387"/>
                </a:cubicBezTo>
                <a:lnTo>
                  <a:pt x="123689" y="21565"/>
                </a:lnTo>
                <a:lnTo>
                  <a:pt x="161332" y="-3387"/>
                </a:lnTo>
                <a:cubicBezTo>
                  <a:pt x="164204" y="-5273"/>
                  <a:pt x="167806" y="-5616"/>
                  <a:pt x="170978" y="-4330"/>
                </a:cubicBezTo>
                <a:cubicBezTo>
                  <a:pt x="174151" y="-3044"/>
                  <a:pt x="176380" y="-214"/>
                  <a:pt x="177066" y="3130"/>
                </a:cubicBezTo>
                <a:lnTo>
                  <a:pt x="186027" y="47375"/>
                </a:lnTo>
                <a:lnTo>
                  <a:pt x="230272" y="56335"/>
                </a:lnTo>
                <a:cubicBezTo>
                  <a:pt x="233616" y="57021"/>
                  <a:pt x="236446" y="59337"/>
                  <a:pt x="237732" y="62466"/>
                </a:cubicBezTo>
                <a:cubicBezTo>
                  <a:pt x="239018" y="65596"/>
                  <a:pt x="238675" y="69240"/>
                  <a:pt x="236789" y="72113"/>
                </a:cubicBezTo>
                <a:lnTo>
                  <a:pt x="211837" y="109755"/>
                </a:lnTo>
                <a:lnTo>
                  <a:pt x="236789" y="147398"/>
                </a:lnTo>
                <a:cubicBezTo>
                  <a:pt x="238675" y="150271"/>
                  <a:pt x="239018" y="153872"/>
                  <a:pt x="237732" y="157045"/>
                </a:cubicBezTo>
                <a:cubicBezTo>
                  <a:pt x="236446" y="160217"/>
                  <a:pt x="233616" y="162532"/>
                  <a:pt x="230272" y="163175"/>
                </a:cubicBezTo>
                <a:lnTo>
                  <a:pt x="185984" y="172093"/>
                </a:lnTo>
                <a:lnTo>
                  <a:pt x="177066" y="216381"/>
                </a:lnTo>
                <a:cubicBezTo>
                  <a:pt x="176380" y="219725"/>
                  <a:pt x="174065" y="222555"/>
                  <a:pt x="170936" y="223841"/>
                </a:cubicBezTo>
                <a:cubicBezTo>
                  <a:pt x="167806" y="225127"/>
                  <a:pt x="164162" y="224784"/>
                  <a:pt x="161289" y="222898"/>
                </a:cubicBezTo>
                <a:lnTo>
                  <a:pt x="123646" y="197946"/>
                </a:lnTo>
                <a:lnTo>
                  <a:pt x="86004" y="222898"/>
                </a:lnTo>
                <a:cubicBezTo>
                  <a:pt x="83131" y="224784"/>
                  <a:pt x="79530" y="225127"/>
                  <a:pt x="76357" y="223841"/>
                </a:cubicBezTo>
                <a:cubicBezTo>
                  <a:pt x="73185" y="222555"/>
                  <a:pt x="70869" y="219725"/>
                  <a:pt x="70226" y="216381"/>
                </a:cubicBezTo>
                <a:lnTo>
                  <a:pt x="61309" y="172093"/>
                </a:lnTo>
                <a:lnTo>
                  <a:pt x="17021" y="163133"/>
                </a:lnTo>
                <a:cubicBezTo>
                  <a:pt x="13677" y="162447"/>
                  <a:pt x="10847" y="160131"/>
                  <a:pt x="9561" y="157002"/>
                </a:cubicBezTo>
                <a:cubicBezTo>
                  <a:pt x="8275" y="153872"/>
                  <a:pt x="8618" y="150228"/>
                  <a:pt x="10504" y="147355"/>
                </a:cubicBezTo>
                <a:lnTo>
                  <a:pt x="35456" y="109755"/>
                </a:lnTo>
                <a:lnTo>
                  <a:pt x="10504" y="72113"/>
                </a:lnTo>
                <a:cubicBezTo>
                  <a:pt x="8618" y="69240"/>
                  <a:pt x="8275" y="65639"/>
                  <a:pt x="9561" y="62466"/>
                </a:cubicBezTo>
                <a:cubicBezTo>
                  <a:pt x="10847" y="59294"/>
                  <a:pt x="13677" y="56979"/>
                  <a:pt x="17021" y="56335"/>
                </a:cubicBezTo>
                <a:lnTo>
                  <a:pt x="61309" y="47418"/>
                </a:lnTo>
                <a:lnTo>
                  <a:pt x="70269" y="3130"/>
                </a:lnTo>
                <a:cubicBezTo>
                  <a:pt x="70955" y="-214"/>
                  <a:pt x="73270" y="-3044"/>
                  <a:pt x="76400" y="-4330"/>
                </a:cubicBezTo>
                <a:close/>
                <a:moveTo>
                  <a:pt x="89005" y="109755"/>
                </a:moveTo>
                <a:cubicBezTo>
                  <a:pt x="89005" y="97440"/>
                  <a:pt x="95575" y="86061"/>
                  <a:pt x="106240" y="79903"/>
                </a:cubicBezTo>
                <a:cubicBezTo>
                  <a:pt x="116905" y="73746"/>
                  <a:pt x="130045" y="73746"/>
                  <a:pt x="140710" y="79903"/>
                </a:cubicBezTo>
                <a:cubicBezTo>
                  <a:pt x="151375" y="86061"/>
                  <a:pt x="157945" y="97440"/>
                  <a:pt x="157945" y="109755"/>
                </a:cubicBezTo>
                <a:cubicBezTo>
                  <a:pt x="157945" y="128780"/>
                  <a:pt x="142499" y="144226"/>
                  <a:pt x="123475" y="144226"/>
                </a:cubicBezTo>
                <a:cubicBezTo>
                  <a:pt x="104450" y="144226"/>
                  <a:pt x="89005" y="128780"/>
                  <a:pt x="89005" y="109755"/>
                </a:cubicBezTo>
                <a:close/>
                <a:moveTo>
                  <a:pt x="178524" y="109755"/>
                </a:moveTo>
                <a:cubicBezTo>
                  <a:pt x="178524" y="79373"/>
                  <a:pt x="153857" y="54706"/>
                  <a:pt x="123475" y="54706"/>
                </a:cubicBezTo>
                <a:cubicBezTo>
                  <a:pt x="93092" y="54706"/>
                  <a:pt x="68426" y="79373"/>
                  <a:pt x="68426" y="109755"/>
                </a:cubicBezTo>
                <a:cubicBezTo>
                  <a:pt x="68426" y="129423"/>
                  <a:pt x="78918" y="147596"/>
                  <a:pt x="95950" y="157429"/>
                </a:cubicBezTo>
                <a:cubicBezTo>
                  <a:pt x="112983" y="167263"/>
                  <a:pt x="133967" y="167263"/>
                  <a:pt x="150999" y="157429"/>
                </a:cubicBezTo>
                <a:cubicBezTo>
                  <a:pt x="168032" y="147596"/>
                  <a:pt x="178524" y="129423"/>
                  <a:pt x="178524" y="109755"/>
                </a:cubicBezTo>
                <a:close/>
              </a:path>
            </a:pathLst>
          </a:custGeom>
          <a:solidFill>
            <a:srgbClr val="E07A5F"/>
          </a:solidFill>
          <a:ln/>
        </p:spPr>
      </p:sp>
      <p:sp>
        <p:nvSpPr>
          <p:cNvPr id="39" name="Text 36"/>
          <p:cNvSpPr/>
          <p:nvPr/>
        </p:nvSpPr>
        <p:spPr>
          <a:xfrm>
            <a:off x="6243865" y="6288988"/>
            <a:ext cx="2606692" cy="219511"/>
          </a:xfrm>
          <a:prstGeom prst="rect">
            <a:avLst/>
          </a:prstGeom>
          <a:noFill/>
          <a:ln/>
        </p:spPr>
        <p:txBody>
          <a:bodyPr wrap="square" lIns="0" tIns="0" rIns="0" bIns="0" rtlCol="0" anchor="ctr"/>
          <a:lstStyle/>
          <a:p>
            <a:pPr algn="ctr">
              <a:lnSpc>
                <a:spcPct val="130000"/>
              </a:lnSpc>
            </a:pPr>
            <a:r>
              <a:rPr lang="en-US" sz="1152" b="1" dirty="0">
                <a:solidFill>
                  <a:srgbClr val="EDF2F4"/>
                </a:solidFill>
                <a:latin typeface="MiSans" pitchFamily="34" charset="0"/>
                <a:ea typeface="MiSans" pitchFamily="34" charset="-122"/>
                <a:cs typeface="MiSans" pitchFamily="34" charset="-120"/>
              </a:rPr>
              <a:t>SunOS/Solaris</a:t>
            </a:r>
            <a:endParaRPr lang="en-US" sz="1600" dirty="0"/>
          </a:p>
        </p:txBody>
      </p:sp>
      <p:sp>
        <p:nvSpPr>
          <p:cNvPr id="40" name="Shape 37"/>
          <p:cNvSpPr/>
          <p:nvPr/>
        </p:nvSpPr>
        <p:spPr>
          <a:xfrm>
            <a:off x="9073116" y="5886551"/>
            <a:ext cx="2753032" cy="731703"/>
          </a:xfrm>
          <a:custGeom>
            <a:avLst/>
            <a:gdLst/>
            <a:ahLst/>
            <a:cxnLst/>
            <a:rect l="l" t="t" r="r" b="b"/>
            <a:pathLst>
              <a:path w="2753032" h="731703">
                <a:moveTo>
                  <a:pt x="73170" y="0"/>
                </a:moveTo>
                <a:lnTo>
                  <a:pt x="2679862" y="0"/>
                </a:lnTo>
                <a:cubicBezTo>
                  <a:pt x="2720273" y="0"/>
                  <a:pt x="2753032" y="32759"/>
                  <a:pt x="2753032" y="73170"/>
                </a:cubicBezTo>
                <a:lnTo>
                  <a:pt x="2753032" y="658533"/>
                </a:lnTo>
                <a:cubicBezTo>
                  <a:pt x="2753032" y="698943"/>
                  <a:pt x="2720273" y="731703"/>
                  <a:pt x="2679862" y="731703"/>
                </a:cubicBezTo>
                <a:lnTo>
                  <a:pt x="73170" y="731703"/>
                </a:lnTo>
                <a:cubicBezTo>
                  <a:pt x="32787" y="731703"/>
                  <a:pt x="0" y="698916"/>
                  <a:pt x="0" y="658533"/>
                </a:cubicBezTo>
                <a:lnTo>
                  <a:pt x="0" y="73170"/>
                </a:lnTo>
                <a:cubicBezTo>
                  <a:pt x="0" y="32787"/>
                  <a:pt x="32787" y="0"/>
                  <a:pt x="73170" y="0"/>
                </a:cubicBezTo>
                <a:close/>
              </a:path>
            </a:pathLst>
          </a:custGeom>
          <a:solidFill>
            <a:srgbClr val="4A5C6A">
              <a:alpha val="20000"/>
            </a:srgbClr>
          </a:solidFill>
          <a:ln/>
        </p:spPr>
      </p:sp>
      <p:sp>
        <p:nvSpPr>
          <p:cNvPr id="41" name="Shape 38"/>
          <p:cNvSpPr/>
          <p:nvPr/>
        </p:nvSpPr>
        <p:spPr>
          <a:xfrm>
            <a:off x="10355120" y="5996306"/>
            <a:ext cx="192072" cy="219511"/>
          </a:xfrm>
          <a:custGeom>
            <a:avLst/>
            <a:gdLst/>
            <a:ahLst/>
            <a:cxnLst/>
            <a:rect l="l" t="t" r="r" b="b"/>
            <a:pathLst>
              <a:path w="192072" h="219511">
                <a:moveTo>
                  <a:pt x="34299" y="44588"/>
                </a:moveTo>
                <a:cubicBezTo>
                  <a:pt x="39978" y="44588"/>
                  <a:pt x="44588" y="39978"/>
                  <a:pt x="44588" y="34299"/>
                </a:cubicBezTo>
                <a:cubicBezTo>
                  <a:pt x="44588" y="28620"/>
                  <a:pt x="39978" y="24009"/>
                  <a:pt x="34299" y="24009"/>
                </a:cubicBezTo>
                <a:cubicBezTo>
                  <a:pt x="28620" y="24009"/>
                  <a:pt x="24009" y="28620"/>
                  <a:pt x="24009" y="34299"/>
                </a:cubicBezTo>
                <a:cubicBezTo>
                  <a:pt x="24009" y="39978"/>
                  <a:pt x="28620" y="44588"/>
                  <a:pt x="34299" y="44588"/>
                </a:cubicBezTo>
                <a:close/>
                <a:moveTo>
                  <a:pt x="68597" y="34299"/>
                </a:moveTo>
                <a:cubicBezTo>
                  <a:pt x="68597" y="48361"/>
                  <a:pt x="60151" y="60451"/>
                  <a:pt x="48018" y="65725"/>
                </a:cubicBezTo>
                <a:lnTo>
                  <a:pt x="48018" y="96036"/>
                </a:lnTo>
                <a:lnTo>
                  <a:pt x="123475" y="96036"/>
                </a:lnTo>
                <a:cubicBezTo>
                  <a:pt x="134836" y="96036"/>
                  <a:pt x="144054" y="86818"/>
                  <a:pt x="144054" y="75457"/>
                </a:cubicBezTo>
                <a:lnTo>
                  <a:pt x="144054" y="65725"/>
                </a:lnTo>
                <a:cubicBezTo>
                  <a:pt x="131921" y="60451"/>
                  <a:pt x="123475" y="48361"/>
                  <a:pt x="123475" y="34299"/>
                </a:cubicBezTo>
                <a:cubicBezTo>
                  <a:pt x="123475" y="15349"/>
                  <a:pt x="138823" y="0"/>
                  <a:pt x="157773" y="0"/>
                </a:cubicBezTo>
                <a:cubicBezTo>
                  <a:pt x="176723" y="0"/>
                  <a:pt x="192072" y="15349"/>
                  <a:pt x="192072" y="34299"/>
                </a:cubicBezTo>
                <a:cubicBezTo>
                  <a:pt x="192072" y="48361"/>
                  <a:pt x="183626" y="60451"/>
                  <a:pt x="171493" y="65725"/>
                </a:cubicBezTo>
                <a:lnTo>
                  <a:pt x="171493" y="75457"/>
                </a:lnTo>
                <a:cubicBezTo>
                  <a:pt x="171493" y="101995"/>
                  <a:pt x="150013" y="123475"/>
                  <a:pt x="123475" y="123475"/>
                </a:cubicBezTo>
                <a:lnTo>
                  <a:pt x="48018" y="123475"/>
                </a:lnTo>
                <a:lnTo>
                  <a:pt x="48018" y="153786"/>
                </a:lnTo>
                <a:cubicBezTo>
                  <a:pt x="60151" y="159060"/>
                  <a:pt x="68597" y="171150"/>
                  <a:pt x="68597" y="185212"/>
                </a:cubicBezTo>
                <a:cubicBezTo>
                  <a:pt x="68597" y="204162"/>
                  <a:pt x="53249" y="219511"/>
                  <a:pt x="34299" y="219511"/>
                </a:cubicBezTo>
                <a:cubicBezTo>
                  <a:pt x="15349" y="219511"/>
                  <a:pt x="0" y="204162"/>
                  <a:pt x="0" y="185212"/>
                </a:cubicBezTo>
                <a:cubicBezTo>
                  <a:pt x="0" y="171150"/>
                  <a:pt x="8446" y="159060"/>
                  <a:pt x="20579" y="153786"/>
                </a:cubicBezTo>
                <a:lnTo>
                  <a:pt x="20579" y="65768"/>
                </a:lnTo>
                <a:cubicBezTo>
                  <a:pt x="8446" y="60451"/>
                  <a:pt x="0" y="48361"/>
                  <a:pt x="0" y="34299"/>
                </a:cubicBezTo>
                <a:cubicBezTo>
                  <a:pt x="0" y="15349"/>
                  <a:pt x="15349" y="0"/>
                  <a:pt x="34299" y="0"/>
                </a:cubicBezTo>
                <a:cubicBezTo>
                  <a:pt x="53249" y="0"/>
                  <a:pt x="68597" y="15349"/>
                  <a:pt x="68597" y="34299"/>
                </a:cubicBezTo>
                <a:close/>
                <a:moveTo>
                  <a:pt x="168063" y="34299"/>
                </a:moveTo>
                <a:cubicBezTo>
                  <a:pt x="168063" y="28620"/>
                  <a:pt x="163452" y="24009"/>
                  <a:pt x="157773" y="24009"/>
                </a:cubicBezTo>
                <a:cubicBezTo>
                  <a:pt x="152094" y="24009"/>
                  <a:pt x="147484" y="28620"/>
                  <a:pt x="147484" y="34299"/>
                </a:cubicBezTo>
                <a:cubicBezTo>
                  <a:pt x="147484" y="39978"/>
                  <a:pt x="152094" y="44588"/>
                  <a:pt x="157773" y="44588"/>
                </a:cubicBezTo>
                <a:cubicBezTo>
                  <a:pt x="163452" y="44588"/>
                  <a:pt x="168063" y="39978"/>
                  <a:pt x="168063" y="34299"/>
                </a:cubicBezTo>
                <a:close/>
                <a:moveTo>
                  <a:pt x="34299" y="195502"/>
                </a:moveTo>
                <a:cubicBezTo>
                  <a:pt x="39978" y="195502"/>
                  <a:pt x="44588" y="190891"/>
                  <a:pt x="44588" y="185212"/>
                </a:cubicBezTo>
                <a:cubicBezTo>
                  <a:pt x="44588" y="179533"/>
                  <a:pt x="39978" y="174923"/>
                  <a:pt x="34299" y="174923"/>
                </a:cubicBezTo>
                <a:cubicBezTo>
                  <a:pt x="28620" y="174923"/>
                  <a:pt x="24009" y="179533"/>
                  <a:pt x="24009" y="185212"/>
                </a:cubicBezTo>
                <a:cubicBezTo>
                  <a:pt x="24009" y="190891"/>
                  <a:pt x="28620" y="195502"/>
                  <a:pt x="34299" y="195502"/>
                </a:cubicBezTo>
                <a:close/>
              </a:path>
            </a:pathLst>
          </a:custGeom>
          <a:solidFill>
            <a:srgbClr val="E07A5F"/>
          </a:solidFill>
          <a:ln/>
        </p:spPr>
      </p:sp>
      <p:sp>
        <p:nvSpPr>
          <p:cNvPr id="42" name="Text 39"/>
          <p:cNvSpPr/>
          <p:nvPr/>
        </p:nvSpPr>
        <p:spPr>
          <a:xfrm>
            <a:off x="9146287" y="6288988"/>
            <a:ext cx="2606692" cy="219511"/>
          </a:xfrm>
          <a:prstGeom prst="rect">
            <a:avLst/>
          </a:prstGeom>
          <a:noFill/>
          <a:ln/>
        </p:spPr>
        <p:txBody>
          <a:bodyPr wrap="square" lIns="0" tIns="0" rIns="0" bIns="0" rtlCol="0" anchor="ctr"/>
          <a:lstStyle/>
          <a:p>
            <a:pPr algn="ctr">
              <a:lnSpc>
                <a:spcPct val="130000"/>
              </a:lnSpc>
            </a:pPr>
            <a:r>
              <a:rPr lang="en-US" sz="1152" b="1" dirty="0">
                <a:solidFill>
                  <a:srgbClr val="EDF2F4"/>
                </a:solidFill>
                <a:latin typeface="MiSans" pitchFamily="34" charset="0"/>
                <a:ea typeface="MiSans" pitchFamily="34" charset="-122"/>
                <a:cs typeface="MiSans" pitchFamily="34" charset="-120"/>
              </a:rPr>
              <a:t>BSD</a:t>
            </a:r>
            <a:endParaRPr lang="en-US" sz="1600" dirty="0"/>
          </a:p>
        </p:txBody>
      </p:sp>
    </p:spTree>
  </p:cSld>
  <p:clrMapOvr>
    <a:masterClrMapping/>
  </p:clrMapOvr>
  <p:transition>
    <p:fade/>
    <p:spd val="med"/>
  </p:transition>
</p:sld>
</file>

<file path=ppt/slides/slide8.xml><?xml version="1.0" encoding="utf-8"?>
<p:sld xmlns:a="http://schemas.openxmlformats.org/drawingml/2006/main" xmlns:r="http://schemas.openxmlformats.org/officeDocument/2006/relationships" xmlns:p="http://schemas.openxmlformats.org/presentationml/2006/main">
  <p:cSld name="Slide 8">
    <p:bg>
      <p:bgPr>
        <a:solidFill>
          <a:srgbClr val="1A1D21"/>
        </a:solidFill>
      </p:bgPr>
    </p:bg>
    <p:spTree>
      <p:nvGrpSpPr>
        <p:cNvPr id="1" name=""/>
        <p:cNvGrpSpPr/>
        <p:nvPr/>
      </p:nvGrpSpPr>
      <p:grpSpPr>
        <a:xfrm>
          <a:off x="0" y="0"/>
          <a:ext cx="0" cy="0"/>
          <a:chOff x="0" y="0"/>
          <a:chExt cx="0" cy="0"/>
        </a:xfrm>
      </p:grpSpPr>
      <p:pic>
        <p:nvPicPr>
          <p:cNvPr id="2" name="Image 0" descr="https://kimi-web-img.moonshot.cn/img/upload.wikimedia.org/1261b115d8dbe830d75f5a828322f72fa5b2cb94.png">    </p:cNvPr>
          <p:cNvPicPr>
            <a:picLocks noChangeAspect="1"/>
          </p:cNvPicPr>
          <p:nvPr/>
        </p:nvPicPr>
        <p:blipFill>
          <a:blip r:embed="rId1">
            <a:alphaModFix amt="15000"/>
          </a:blip>
          <a:srcRect l="0" r="0" t="21875" b="21875"/>
          <a:stretch/>
        </p:blipFill>
        <p:spPr>
          <a:xfrm>
            <a:off x="0" y="0"/>
            <a:ext cx="12192000" cy="6858000"/>
          </a:xfrm>
          <a:prstGeom prst="roundRect">
            <a:avLst>
              <a:gd name="adj" fmla="val 0"/>
            </a:avLst>
          </a:prstGeom>
        </p:spPr>
      </p:pic>
      <p:sp>
        <p:nvSpPr>
          <p:cNvPr id="3" name="Shape 0"/>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gradFill rotWithShape="1" flip="none">
            <a:gsLst>
              <a:gs pos="0">
                <a:srgbClr val="1A1D21"/>
              </a:gs>
              <a:gs pos="50000">
                <a:srgbClr val="1A1D21">
                  <a:alpha val="90000"/>
                </a:srgbClr>
              </a:gs>
              <a:gs pos="100000">
                <a:srgbClr val="000000">
                  <a:alpha val="0"/>
                </a:srgbClr>
              </a:gs>
            </a:gsLst>
            <a:lin ang="0" scaled="1"/>
          </a:gradFill>
          <a:ln/>
        </p:spPr>
      </p:sp>
      <p:sp>
        <p:nvSpPr>
          <p:cNvPr id="4" name="Shape 1"/>
          <p:cNvSpPr/>
          <p:nvPr/>
        </p:nvSpPr>
        <p:spPr>
          <a:xfrm>
            <a:off x="384810" y="1170148"/>
            <a:ext cx="2131695" cy="541020"/>
          </a:xfrm>
          <a:custGeom>
            <a:avLst/>
            <a:gdLst/>
            <a:ahLst/>
            <a:cxnLst/>
            <a:rect l="l" t="t" r="r" b="b"/>
            <a:pathLst>
              <a:path w="2131695" h="541020">
                <a:moveTo>
                  <a:pt x="76203" y="0"/>
                </a:moveTo>
                <a:lnTo>
                  <a:pt x="2055492" y="0"/>
                </a:lnTo>
                <a:cubicBezTo>
                  <a:pt x="2097578" y="0"/>
                  <a:pt x="2131695" y="34117"/>
                  <a:pt x="2131695" y="76203"/>
                </a:cubicBezTo>
                <a:lnTo>
                  <a:pt x="2131695" y="464817"/>
                </a:lnTo>
                <a:cubicBezTo>
                  <a:pt x="2131695" y="506903"/>
                  <a:pt x="2097578" y="541020"/>
                  <a:pt x="2055492" y="541020"/>
                </a:cubicBezTo>
                <a:lnTo>
                  <a:pt x="76203" y="541020"/>
                </a:lnTo>
                <a:cubicBezTo>
                  <a:pt x="34117" y="541020"/>
                  <a:pt x="0" y="506903"/>
                  <a:pt x="0" y="464817"/>
                </a:cubicBezTo>
                <a:lnTo>
                  <a:pt x="0" y="76203"/>
                </a:lnTo>
                <a:cubicBezTo>
                  <a:pt x="0" y="34145"/>
                  <a:pt x="34145" y="0"/>
                  <a:pt x="76203" y="0"/>
                </a:cubicBezTo>
                <a:close/>
              </a:path>
            </a:pathLst>
          </a:custGeom>
          <a:solidFill>
            <a:srgbClr val="E07A5F">
              <a:alpha val="20000"/>
            </a:srgbClr>
          </a:solidFill>
          <a:ln w="10160">
            <a:solidFill>
              <a:srgbClr val="E07A5F"/>
            </a:solidFill>
            <a:prstDash val="solid"/>
          </a:ln>
        </p:spPr>
      </p:sp>
      <p:sp>
        <p:nvSpPr>
          <p:cNvPr id="5" name="Text 2"/>
          <p:cNvSpPr/>
          <p:nvPr/>
        </p:nvSpPr>
        <p:spPr>
          <a:xfrm>
            <a:off x="617220" y="1284447"/>
            <a:ext cx="1782604" cy="312420"/>
          </a:xfrm>
          <a:prstGeom prst="rect">
            <a:avLst/>
          </a:prstGeom>
          <a:noFill/>
          <a:ln/>
        </p:spPr>
        <p:txBody>
          <a:bodyPr wrap="square" lIns="0" tIns="0" rIns="0" bIns="0" rtlCol="0" anchor="ctr"/>
          <a:lstStyle/>
          <a:p>
            <a:pPr>
              <a:lnSpc>
                <a:spcPct val="110000"/>
              </a:lnSpc>
            </a:pPr>
            <a:r>
              <a:rPr lang="en-US" sz="1800" b="1" spc="180" kern="0" dirty="0">
                <a:solidFill>
                  <a:srgbClr val="E07A5F"/>
                </a:solidFill>
                <a:latin typeface="MiSans" pitchFamily="34" charset="0"/>
                <a:ea typeface="MiSans" pitchFamily="34" charset="-122"/>
                <a:cs typeface="MiSans" pitchFamily="34" charset="-120"/>
              </a:rPr>
              <a:t>CAPÍTULO III</a:t>
            </a:r>
            <a:endParaRPr lang="en-US" sz="1600" dirty="0"/>
          </a:p>
        </p:txBody>
      </p:sp>
      <p:sp>
        <p:nvSpPr>
          <p:cNvPr id="6" name="Text 3"/>
          <p:cNvSpPr/>
          <p:nvPr/>
        </p:nvSpPr>
        <p:spPr>
          <a:xfrm>
            <a:off x="381000" y="2019774"/>
            <a:ext cx="11772900" cy="1714500"/>
          </a:xfrm>
          <a:prstGeom prst="rect">
            <a:avLst/>
          </a:prstGeom>
          <a:noFill/>
          <a:ln/>
        </p:spPr>
        <p:txBody>
          <a:bodyPr wrap="square" lIns="0" tIns="0" rIns="0" bIns="0" rtlCol="0" anchor="ctr"/>
          <a:lstStyle/>
          <a:p>
            <a:pPr>
              <a:lnSpc>
                <a:spcPct val="100000"/>
              </a:lnSpc>
            </a:pPr>
            <a:r>
              <a:rPr lang="en-US" sz="5400" b="1" dirty="0">
                <a:solidFill>
                  <a:srgbClr val="EDF2F4"/>
                </a:solidFill>
                <a:latin typeface="MiSans" pitchFamily="34" charset="0"/>
                <a:ea typeface="MiSans" pitchFamily="34" charset="-122"/>
                <a:cs typeface="MiSans" pitchFamily="34" charset="-120"/>
              </a:rPr>
              <a:t>El Movimiento por el</a:t>
            </a:r>
            <a:endParaRPr lang="en-US" sz="1600" dirty="0"/>
          </a:p>
          <a:p>
            <a:pPr>
              <a:lnSpc>
                <a:spcPct val="100000"/>
              </a:lnSpc>
            </a:pPr>
            <a:r>
              <a:rPr lang="en-US" sz="5400" b="1" dirty="0">
                <a:solidFill>
                  <a:srgbClr val="E07A5F"/>
                </a:solidFill>
                <a:latin typeface="MiSans" pitchFamily="34" charset="0"/>
                <a:ea typeface="MiSans" pitchFamily="34" charset="-122"/>
                <a:cs typeface="MiSans" pitchFamily="34" charset="-120"/>
              </a:rPr>
              <a:t>Software Libre y GNU</a:t>
            </a:r>
            <a:endParaRPr lang="en-US" sz="1600" dirty="0"/>
          </a:p>
        </p:txBody>
      </p:sp>
      <p:sp>
        <p:nvSpPr>
          <p:cNvPr id="7" name="Text 4"/>
          <p:cNvSpPr/>
          <p:nvPr/>
        </p:nvSpPr>
        <p:spPr>
          <a:xfrm>
            <a:off x="381000" y="4039074"/>
            <a:ext cx="7458075" cy="933450"/>
          </a:xfrm>
          <a:prstGeom prst="rect">
            <a:avLst/>
          </a:prstGeom>
          <a:noFill/>
          <a:ln/>
        </p:spPr>
        <p:txBody>
          <a:bodyPr wrap="square" lIns="0" tIns="0" rIns="0" bIns="0" rtlCol="0" anchor="ctr"/>
          <a:lstStyle/>
          <a:p>
            <a:pPr>
              <a:lnSpc>
                <a:spcPct val="140000"/>
              </a:lnSpc>
            </a:pPr>
            <a:r>
              <a:rPr lang="en-US" sz="2250" dirty="0">
                <a:solidFill>
                  <a:srgbClr val="8D99AE"/>
                </a:solidFill>
                <a:latin typeface="MiSans" pitchFamily="34" charset="0"/>
                <a:ea typeface="MiSans" pitchFamily="34" charset="-122"/>
                <a:cs typeface="MiSans" pitchFamily="34" charset="-120"/>
              </a:rPr>
              <a:t>1984-1990: Richard Stallman y la revolución de la libertad del software</a:t>
            </a:r>
            <a:endParaRPr lang="en-US" sz="1600" dirty="0"/>
          </a:p>
        </p:txBody>
      </p:sp>
      <p:sp>
        <p:nvSpPr>
          <p:cNvPr id="8" name="Shape 5"/>
          <p:cNvSpPr/>
          <p:nvPr/>
        </p:nvSpPr>
        <p:spPr>
          <a:xfrm>
            <a:off x="381000" y="5539262"/>
            <a:ext cx="762000" cy="38100"/>
          </a:xfrm>
          <a:custGeom>
            <a:avLst/>
            <a:gdLst/>
            <a:ahLst/>
            <a:cxnLst/>
            <a:rect l="l" t="t" r="r" b="b"/>
            <a:pathLst>
              <a:path w="762000" h="38100">
                <a:moveTo>
                  <a:pt x="0" y="0"/>
                </a:moveTo>
                <a:lnTo>
                  <a:pt x="762000" y="0"/>
                </a:lnTo>
                <a:lnTo>
                  <a:pt x="762000" y="38100"/>
                </a:lnTo>
                <a:lnTo>
                  <a:pt x="0" y="38100"/>
                </a:lnTo>
                <a:lnTo>
                  <a:pt x="0" y="0"/>
                </a:lnTo>
                <a:close/>
              </a:path>
            </a:pathLst>
          </a:custGeom>
          <a:solidFill>
            <a:srgbClr val="E07A5F"/>
          </a:solidFill>
          <a:ln/>
        </p:spPr>
      </p:sp>
      <p:sp>
        <p:nvSpPr>
          <p:cNvPr id="9" name="Text 6"/>
          <p:cNvSpPr/>
          <p:nvPr/>
        </p:nvSpPr>
        <p:spPr>
          <a:xfrm>
            <a:off x="1295400" y="5424962"/>
            <a:ext cx="3743325" cy="266700"/>
          </a:xfrm>
          <a:prstGeom prst="rect">
            <a:avLst/>
          </a:prstGeom>
          <a:noFill/>
          <a:ln/>
        </p:spPr>
        <p:txBody>
          <a:bodyPr wrap="square" lIns="0" tIns="0" rIns="0" bIns="0" rtlCol="0" anchor="ctr"/>
          <a:lstStyle/>
          <a:p>
            <a:pPr>
              <a:lnSpc>
                <a:spcPct val="120000"/>
              </a:lnSpc>
            </a:pPr>
            <a:r>
              <a:rPr lang="en-US" sz="1500" dirty="0">
                <a:solidFill>
                  <a:srgbClr val="8D99AE"/>
                </a:solidFill>
                <a:latin typeface="MiSans" pitchFamily="34" charset="0"/>
                <a:ea typeface="MiSans" pitchFamily="34" charset="-122"/>
                <a:cs typeface="MiSans" pitchFamily="34" charset="-120"/>
              </a:rPr>
              <a:t>GNU • GPL • Free Software Foundation</a:t>
            </a:r>
            <a:endParaRPr lang="en-US" sz="1600" dirty="0"/>
          </a:p>
        </p:txBody>
      </p:sp>
    </p:spTree>
  </p:cSld>
  <p:clrMapOvr>
    <a:masterClrMapping/>
  </p:clrMapOvr>
  <p:transition>
    <p:fade/>
    <p:spd val="med"/>
  </p:transition>
</p:sld>
</file>

<file path=ppt/slides/slide9.xml><?xml version="1.0" encoding="utf-8"?>
<p:sld xmlns:a="http://schemas.openxmlformats.org/drawingml/2006/main" xmlns:r="http://schemas.openxmlformats.org/officeDocument/2006/relationships" xmlns:p="http://schemas.openxmlformats.org/presentationml/2006/main">
  <p:cSld name="Slide 9">
    <p:bg>
      <p:bgPr>
        <a:solidFill>
          <a:srgbClr val="1A1D21"/>
        </a:solidFill>
      </p:bgPr>
    </p:bg>
    <p:spTree>
      <p:nvGrpSpPr>
        <p:cNvPr id="1" name=""/>
        <p:cNvGrpSpPr/>
        <p:nvPr/>
      </p:nvGrpSpPr>
      <p:grpSpPr>
        <a:xfrm>
          <a:off x="0" y="0"/>
          <a:ext cx="0" cy="0"/>
          <a:chOff x="0" y="0"/>
          <a:chExt cx="0" cy="0"/>
        </a:xfrm>
      </p:grpSpPr>
      <p:sp>
        <p:nvSpPr>
          <p:cNvPr id="2" name="Text 0"/>
          <p:cNvSpPr/>
          <p:nvPr/>
        </p:nvSpPr>
        <p:spPr>
          <a:xfrm>
            <a:off x="341513" y="341513"/>
            <a:ext cx="11577277" cy="204908"/>
          </a:xfrm>
          <a:prstGeom prst="rect">
            <a:avLst/>
          </a:prstGeom>
          <a:noFill/>
          <a:ln/>
        </p:spPr>
        <p:txBody>
          <a:bodyPr wrap="square" lIns="0" tIns="0" rIns="0" bIns="0" rtlCol="0" anchor="ctr"/>
          <a:lstStyle/>
          <a:p>
            <a:pPr>
              <a:lnSpc>
                <a:spcPct val="130000"/>
              </a:lnSpc>
            </a:pPr>
            <a:r>
              <a:rPr lang="en-US" sz="1076" b="1" spc="108" kern="0" dirty="0">
                <a:solidFill>
                  <a:srgbClr val="E07A5F"/>
                </a:solidFill>
                <a:latin typeface="MiSans" pitchFamily="34" charset="0"/>
                <a:ea typeface="MiSans" pitchFamily="34" charset="-122"/>
                <a:cs typeface="MiSans" pitchFamily="34" charset="-120"/>
              </a:rPr>
              <a:t>1984 • SOFTWARE LIBRE</a:t>
            </a:r>
            <a:endParaRPr lang="en-US" sz="1600" dirty="0"/>
          </a:p>
        </p:txBody>
      </p:sp>
      <p:sp>
        <p:nvSpPr>
          <p:cNvPr id="3" name="Text 1"/>
          <p:cNvSpPr/>
          <p:nvPr/>
        </p:nvSpPr>
        <p:spPr>
          <a:xfrm>
            <a:off x="341513" y="614723"/>
            <a:ext cx="11662655" cy="341513"/>
          </a:xfrm>
          <a:prstGeom prst="rect">
            <a:avLst/>
          </a:prstGeom>
          <a:noFill/>
          <a:ln/>
        </p:spPr>
        <p:txBody>
          <a:bodyPr wrap="square" lIns="0" tIns="0" rIns="0" bIns="0" rtlCol="0" anchor="ctr"/>
          <a:lstStyle/>
          <a:p>
            <a:pPr>
              <a:lnSpc>
                <a:spcPct val="90000"/>
              </a:lnSpc>
            </a:pPr>
            <a:r>
              <a:rPr lang="en-US" sz="2420" b="1" dirty="0">
                <a:solidFill>
                  <a:srgbClr val="EDF2F4"/>
                </a:solidFill>
                <a:latin typeface="MiSans" pitchFamily="34" charset="0"/>
                <a:ea typeface="MiSans" pitchFamily="34" charset="-122"/>
                <a:cs typeface="MiSans" pitchFamily="34" charset="-120"/>
              </a:rPr>
              <a:t>Richard Stallman y el Proyecto GNU</a:t>
            </a:r>
            <a:endParaRPr lang="en-US" sz="1600" dirty="0"/>
          </a:p>
        </p:txBody>
      </p:sp>
      <p:sp>
        <p:nvSpPr>
          <p:cNvPr id="4" name="Shape 2"/>
          <p:cNvSpPr/>
          <p:nvPr/>
        </p:nvSpPr>
        <p:spPr>
          <a:xfrm>
            <a:off x="341513" y="1126992"/>
            <a:ext cx="5097076" cy="3218756"/>
          </a:xfrm>
          <a:custGeom>
            <a:avLst/>
            <a:gdLst/>
            <a:ahLst/>
            <a:cxnLst/>
            <a:rect l="l" t="t" r="r" b="b"/>
            <a:pathLst>
              <a:path w="5097076" h="3218756">
                <a:moveTo>
                  <a:pt x="68302" y="0"/>
                </a:moveTo>
                <a:lnTo>
                  <a:pt x="5028774" y="0"/>
                </a:lnTo>
                <a:cubicBezTo>
                  <a:pt x="5066496" y="0"/>
                  <a:pt x="5097076" y="30580"/>
                  <a:pt x="5097076" y="68302"/>
                </a:cubicBezTo>
                <a:lnTo>
                  <a:pt x="5097076" y="3150454"/>
                </a:lnTo>
                <a:cubicBezTo>
                  <a:pt x="5097076" y="3188176"/>
                  <a:pt x="5066496" y="3218756"/>
                  <a:pt x="5028774" y="3218756"/>
                </a:cubicBezTo>
                <a:lnTo>
                  <a:pt x="68302" y="3218756"/>
                </a:lnTo>
                <a:cubicBezTo>
                  <a:pt x="30580" y="3218756"/>
                  <a:pt x="0" y="3188176"/>
                  <a:pt x="0" y="3150454"/>
                </a:cubicBezTo>
                <a:lnTo>
                  <a:pt x="0" y="68302"/>
                </a:lnTo>
                <a:cubicBezTo>
                  <a:pt x="0" y="30580"/>
                  <a:pt x="30580" y="0"/>
                  <a:pt x="68302" y="0"/>
                </a:cubicBezTo>
                <a:close/>
              </a:path>
            </a:pathLst>
          </a:custGeom>
          <a:solidFill>
            <a:srgbClr val="4A5C6A">
              <a:alpha val="30196"/>
            </a:srgbClr>
          </a:solidFill>
          <a:ln/>
        </p:spPr>
      </p:sp>
      <p:sp>
        <p:nvSpPr>
          <p:cNvPr id="5" name="Shape 3"/>
          <p:cNvSpPr/>
          <p:nvPr/>
        </p:nvSpPr>
        <p:spPr>
          <a:xfrm>
            <a:off x="512269" y="1297748"/>
            <a:ext cx="546420" cy="546420"/>
          </a:xfrm>
          <a:custGeom>
            <a:avLst/>
            <a:gdLst/>
            <a:ahLst/>
            <a:cxnLst/>
            <a:rect l="l" t="t" r="r" b="b"/>
            <a:pathLst>
              <a:path w="546420" h="546420">
                <a:moveTo>
                  <a:pt x="273210" y="0"/>
                </a:moveTo>
                <a:lnTo>
                  <a:pt x="273210" y="0"/>
                </a:lnTo>
                <a:cubicBezTo>
                  <a:pt x="423999" y="0"/>
                  <a:pt x="546420" y="122421"/>
                  <a:pt x="546420" y="273210"/>
                </a:cubicBezTo>
                <a:lnTo>
                  <a:pt x="546420" y="273210"/>
                </a:lnTo>
                <a:cubicBezTo>
                  <a:pt x="546420" y="423999"/>
                  <a:pt x="423999" y="546420"/>
                  <a:pt x="273210" y="546420"/>
                </a:cubicBezTo>
                <a:lnTo>
                  <a:pt x="273210" y="546420"/>
                </a:lnTo>
                <a:cubicBezTo>
                  <a:pt x="122421" y="546420"/>
                  <a:pt x="0" y="423999"/>
                  <a:pt x="0" y="273210"/>
                </a:cubicBezTo>
                <a:lnTo>
                  <a:pt x="0" y="273210"/>
                </a:lnTo>
                <a:cubicBezTo>
                  <a:pt x="0" y="122421"/>
                  <a:pt x="122421" y="0"/>
                  <a:pt x="273210" y="0"/>
                </a:cubicBezTo>
                <a:close/>
              </a:path>
            </a:pathLst>
          </a:custGeom>
          <a:solidFill>
            <a:srgbClr val="E07A5F"/>
          </a:solidFill>
          <a:ln/>
        </p:spPr>
      </p:sp>
      <p:sp>
        <p:nvSpPr>
          <p:cNvPr id="6" name="Shape 4"/>
          <p:cNvSpPr/>
          <p:nvPr/>
        </p:nvSpPr>
        <p:spPr>
          <a:xfrm>
            <a:off x="675555" y="1442891"/>
            <a:ext cx="224118" cy="256134"/>
          </a:xfrm>
          <a:custGeom>
            <a:avLst/>
            <a:gdLst/>
            <a:ahLst/>
            <a:cxnLst/>
            <a:rect l="l" t="t" r="r" b="b"/>
            <a:pathLst>
              <a:path w="224118" h="256134">
                <a:moveTo>
                  <a:pt x="112059" y="124065"/>
                </a:moveTo>
                <a:cubicBezTo>
                  <a:pt x="78927" y="124065"/>
                  <a:pt x="52027" y="97166"/>
                  <a:pt x="52027" y="64034"/>
                </a:cubicBezTo>
                <a:cubicBezTo>
                  <a:pt x="52027" y="30901"/>
                  <a:pt x="78927" y="4002"/>
                  <a:pt x="112059" y="4002"/>
                </a:cubicBezTo>
                <a:cubicBezTo>
                  <a:pt x="145191" y="4002"/>
                  <a:pt x="172090" y="30901"/>
                  <a:pt x="172090" y="64034"/>
                </a:cubicBezTo>
                <a:cubicBezTo>
                  <a:pt x="172090" y="97166"/>
                  <a:pt x="145191" y="124065"/>
                  <a:pt x="112059" y="124065"/>
                </a:cubicBezTo>
                <a:close/>
                <a:moveTo>
                  <a:pt x="96801" y="152080"/>
                </a:moveTo>
                <a:lnTo>
                  <a:pt x="127317" y="152080"/>
                </a:lnTo>
                <a:cubicBezTo>
                  <a:pt x="132169" y="152080"/>
                  <a:pt x="136071" y="155982"/>
                  <a:pt x="136071" y="160834"/>
                </a:cubicBezTo>
                <a:cubicBezTo>
                  <a:pt x="136071" y="162936"/>
                  <a:pt x="135321" y="164937"/>
                  <a:pt x="133970" y="166537"/>
                </a:cubicBezTo>
                <a:lnTo>
                  <a:pt x="120263" y="182546"/>
                </a:lnTo>
                <a:lnTo>
                  <a:pt x="135771" y="240126"/>
                </a:lnTo>
                <a:lnTo>
                  <a:pt x="136071" y="240126"/>
                </a:lnTo>
                <a:lnTo>
                  <a:pt x="153381" y="170840"/>
                </a:lnTo>
                <a:cubicBezTo>
                  <a:pt x="154481" y="166487"/>
                  <a:pt x="158933" y="163836"/>
                  <a:pt x="163136" y="165437"/>
                </a:cubicBezTo>
                <a:cubicBezTo>
                  <a:pt x="194102" y="177243"/>
                  <a:pt x="216113" y="207259"/>
                  <a:pt x="216113" y="242377"/>
                </a:cubicBezTo>
                <a:cubicBezTo>
                  <a:pt x="216113" y="249931"/>
                  <a:pt x="209960" y="256084"/>
                  <a:pt x="202406" y="256084"/>
                </a:cubicBezTo>
                <a:lnTo>
                  <a:pt x="21711" y="256134"/>
                </a:lnTo>
                <a:cubicBezTo>
                  <a:pt x="14157" y="256134"/>
                  <a:pt x="8004" y="249981"/>
                  <a:pt x="8004" y="242427"/>
                </a:cubicBezTo>
                <a:cubicBezTo>
                  <a:pt x="8004" y="207309"/>
                  <a:pt x="30016" y="177293"/>
                  <a:pt x="60982" y="165487"/>
                </a:cubicBezTo>
                <a:cubicBezTo>
                  <a:pt x="65184" y="163886"/>
                  <a:pt x="69637" y="166537"/>
                  <a:pt x="70737" y="170890"/>
                </a:cubicBezTo>
                <a:lnTo>
                  <a:pt x="88046" y="240176"/>
                </a:lnTo>
                <a:lnTo>
                  <a:pt x="88346" y="240176"/>
                </a:lnTo>
                <a:lnTo>
                  <a:pt x="103855" y="182596"/>
                </a:lnTo>
                <a:lnTo>
                  <a:pt x="90147" y="166587"/>
                </a:lnTo>
                <a:cubicBezTo>
                  <a:pt x="88797" y="164987"/>
                  <a:pt x="88046" y="162986"/>
                  <a:pt x="88046" y="160884"/>
                </a:cubicBezTo>
                <a:cubicBezTo>
                  <a:pt x="88046" y="156032"/>
                  <a:pt x="91948" y="152130"/>
                  <a:pt x="96801" y="152130"/>
                </a:cubicBezTo>
                <a:close/>
              </a:path>
            </a:pathLst>
          </a:custGeom>
          <a:solidFill>
            <a:srgbClr val="1A1D21"/>
          </a:solidFill>
          <a:ln/>
        </p:spPr>
      </p:sp>
      <p:sp>
        <p:nvSpPr>
          <p:cNvPr id="7" name="Text 5"/>
          <p:cNvSpPr/>
          <p:nvPr/>
        </p:nvSpPr>
        <p:spPr>
          <a:xfrm>
            <a:off x="1195294" y="1331899"/>
            <a:ext cx="2894319" cy="273210"/>
          </a:xfrm>
          <a:prstGeom prst="rect">
            <a:avLst/>
          </a:prstGeom>
          <a:noFill/>
          <a:ln/>
        </p:spPr>
        <p:txBody>
          <a:bodyPr wrap="square" lIns="0" tIns="0" rIns="0" bIns="0" rtlCol="0" anchor="ctr"/>
          <a:lstStyle/>
          <a:p>
            <a:pPr>
              <a:lnSpc>
                <a:spcPct val="110000"/>
              </a:lnSpc>
            </a:pPr>
            <a:r>
              <a:rPr lang="en-US" sz="1613" b="1" dirty="0">
                <a:solidFill>
                  <a:srgbClr val="EDF2F4"/>
                </a:solidFill>
                <a:latin typeface="MiSans" pitchFamily="34" charset="0"/>
                <a:ea typeface="MiSans" pitchFamily="34" charset="-122"/>
                <a:cs typeface="MiSans" pitchFamily="34" charset="-120"/>
              </a:rPr>
              <a:t>Richard Stallman</a:t>
            </a:r>
            <a:endParaRPr lang="en-US" sz="1600" dirty="0"/>
          </a:p>
        </p:txBody>
      </p:sp>
      <p:sp>
        <p:nvSpPr>
          <p:cNvPr id="8" name="Text 6"/>
          <p:cNvSpPr/>
          <p:nvPr/>
        </p:nvSpPr>
        <p:spPr>
          <a:xfrm>
            <a:off x="1195294" y="1605109"/>
            <a:ext cx="2860168" cy="204908"/>
          </a:xfrm>
          <a:prstGeom prst="rect">
            <a:avLst/>
          </a:prstGeom>
          <a:noFill/>
          <a:ln/>
        </p:spPr>
        <p:txBody>
          <a:bodyPr wrap="square" lIns="0" tIns="0" rIns="0" bIns="0" rtlCol="0" anchor="ctr"/>
          <a:lstStyle/>
          <a:p>
            <a:pPr>
              <a:lnSpc>
                <a:spcPct val="130000"/>
              </a:lnSpc>
            </a:pPr>
            <a:r>
              <a:rPr lang="en-US" sz="1076" dirty="0">
                <a:solidFill>
                  <a:srgbClr val="8D99AE"/>
                </a:solidFill>
                <a:latin typeface="MiSans" pitchFamily="34" charset="0"/>
                <a:ea typeface="MiSans" pitchFamily="34" charset="-122"/>
                <a:cs typeface="MiSans" pitchFamily="34" charset="-120"/>
              </a:rPr>
              <a:t>Fundador del Movimiento del Software Libre</a:t>
            </a:r>
            <a:endParaRPr lang="en-US" sz="1600" dirty="0"/>
          </a:p>
        </p:txBody>
      </p:sp>
      <p:sp>
        <p:nvSpPr>
          <p:cNvPr id="9" name="Text 7"/>
          <p:cNvSpPr/>
          <p:nvPr/>
        </p:nvSpPr>
        <p:spPr>
          <a:xfrm>
            <a:off x="512269" y="1980773"/>
            <a:ext cx="4823866" cy="1118454"/>
          </a:xfrm>
          <a:prstGeom prst="rect">
            <a:avLst/>
          </a:prstGeom>
          <a:noFill/>
          <a:ln/>
        </p:spPr>
        <p:txBody>
          <a:bodyPr wrap="square" lIns="0" tIns="0" rIns="0" bIns="0" rtlCol="0" anchor="ctr"/>
          <a:lstStyle/>
          <a:p>
            <a:pPr>
              <a:lnSpc>
                <a:spcPct val="140000"/>
              </a:lnSpc>
            </a:pPr>
            <a:r>
              <a:rPr lang="en-US" sz="1076" dirty="0">
                <a:solidFill>
                  <a:srgbClr val="8D99AE"/>
                </a:solidFill>
                <a:latin typeface="MiSans" pitchFamily="34" charset="0"/>
                <a:ea typeface="MiSans" pitchFamily="34" charset="-122"/>
                <a:cs typeface="MiSans" pitchFamily="34" charset="-120"/>
              </a:rPr>
              <a:t>Stallman, descrito como un </a:t>
            </a:r>
            <a:pPr>
              <a:lnSpc>
                <a:spcPct val="140000"/>
              </a:lnSpc>
            </a:pPr>
            <a:r>
              <a:rPr lang="en-US" sz="1076" b="1" dirty="0">
                <a:solidFill>
                  <a:srgbClr val="E07A5F"/>
                </a:solidFill>
                <a:latin typeface="MiSans" pitchFamily="34" charset="0"/>
                <a:ea typeface="MiSans" pitchFamily="34" charset="-122"/>
                <a:cs typeface="MiSans" pitchFamily="34" charset="-120"/>
              </a:rPr>
              <a:t>"genio-filósofo"</a:t>
            </a:r>
            <a:pPr>
              <a:lnSpc>
                <a:spcPct val="140000"/>
              </a:lnSpc>
            </a:pPr>
            <a:r>
              <a:rPr lang="en-US" sz="1076" dirty="0">
                <a:solidFill>
                  <a:srgbClr val="8D99AE"/>
                </a:solidFill>
                <a:latin typeface="MiSans" pitchFamily="34" charset="0"/>
                <a:ea typeface="MiSans" pitchFamily="34" charset="-122"/>
                <a:cs typeface="MiSans" pitchFamily="34" charset="-120"/>
              </a:rPr>
              <a:t>, fundó el Movimiento por el Software Libre en 1984. Su visión era radical: la libertad consiste en el poder de decidir lo que hace tu ordenador, lo cual solo es posible con acceso al código fuente.</a:t>
            </a:r>
            <a:endParaRPr lang="en-US" sz="1600" dirty="0"/>
          </a:p>
        </p:txBody>
      </p:sp>
      <p:sp>
        <p:nvSpPr>
          <p:cNvPr id="10" name="Shape 8"/>
          <p:cNvSpPr/>
          <p:nvPr/>
        </p:nvSpPr>
        <p:spPr>
          <a:xfrm>
            <a:off x="515684" y="3242661"/>
            <a:ext cx="4753855" cy="928914"/>
          </a:xfrm>
          <a:custGeom>
            <a:avLst/>
            <a:gdLst/>
            <a:ahLst/>
            <a:cxnLst/>
            <a:rect l="l" t="t" r="r" b="b"/>
            <a:pathLst>
              <a:path w="4753855" h="928914">
                <a:moveTo>
                  <a:pt x="68303" y="0"/>
                </a:moveTo>
                <a:lnTo>
                  <a:pt x="4685552" y="0"/>
                </a:lnTo>
                <a:cubicBezTo>
                  <a:pt x="4723275" y="0"/>
                  <a:pt x="4753855" y="30580"/>
                  <a:pt x="4753855" y="68303"/>
                </a:cubicBezTo>
                <a:lnTo>
                  <a:pt x="4753855" y="860611"/>
                </a:lnTo>
                <a:cubicBezTo>
                  <a:pt x="4753855" y="898334"/>
                  <a:pt x="4723275" y="928914"/>
                  <a:pt x="4685552" y="928914"/>
                </a:cubicBezTo>
                <a:lnTo>
                  <a:pt x="68303" y="928914"/>
                </a:lnTo>
                <a:cubicBezTo>
                  <a:pt x="30606" y="928914"/>
                  <a:pt x="0" y="898309"/>
                  <a:pt x="0" y="860611"/>
                </a:cubicBezTo>
                <a:lnTo>
                  <a:pt x="0" y="68303"/>
                </a:lnTo>
                <a:cubicBezTo>
                  <a:pt x="0" y="30606"/>
                  <a:pt x="30606" y="0"/>
                  <a:pt x="68303" y="0"/>
                </a:cubicBezTo>
                <a:close/>
              </a:path>
            </a:pathLst>
          </a:custGeom>
          <a:solidFill>
            <a:srgbClr val="E07A5F">
              <a:alpha val="10196"/>
            </a:srgbClr>
          </a:solidFill>
          <a:ln w="10160">
            <a:solidFill>
              <a:srgbClr val="E07A5F">
                <a:alpha val="30196"/>
              </a:srgbClr>
            </a:solidFill>
            <a:prstDash val="solid"/>
          </a:ln>
        </p:spPr>
      </p:sp>
      <p:sp>
        <p:nvSpPr>
          <p:cNvPr id="11" name="Text 9"/>
          <p:cNvSpPr/>
          <p:nvPr/>
        </p:nvSpPr>
        <p:spPr>
          <a:xfrm>
            <a:off x="655704" y="3382684"/>
            <a:ext cx="4542118" cy="409815"/>
          </a:xfrm>
          <a:prstGeom prst="rect">
            <a:avLst/>
          </a:prstGeom>
          <a:noFill/>
          <a:ln/>
        </p:spPr>
        <p:txBody>
          <a:bodyPr wrap="square" lIns="0" tIns="0" rIns="0" bIns="0" rtlCol="0" anchor="ctr"/>
          <a:lstStyle/>
          <a:p>
            <a:pPr>
              <a:lnSpc>
                <a:spcPct val="130000"/>
              </a:lnSpc>
            </a:pPr>
            <a:r>
              <a:rPr lang="en-US" sz="1076" dirty="0">
                <a:solidFill>
                  <a:srgbClr val="EDF2F4"/>
                </a:solidFill>
                <a:latin typeface="MiSans" pitchFamily="34" charset="0"/>
                <a:ea typeface="MiSans" pitchFamily="34" charset="-122"/>
                <a:cs typeface="MiSans" pitchFamily="34" charset="-120"/>
              </a:rPr>
              <a:t>"La libertad del software es la libertad de los usuarios para ejecutar, copiar, distribuir, estudiar, modificar y mejorar el software."</a:t>
            </a:r>
            <a:endParaRPr lang="en-US" sz="1600" dirty="0"/>
          </a:p>
        </p:txBody>
      </p:sp>
      <p:sp>
        <p:nvSpPr>
          <p:cNvPr id="12" name="Text 10"/>
          <p:cNvSpPr/>
          <p:nvPr/>
        </p:nvSpPr>
        <p:spPr>
          <a:xfrm>
            <a:off x="595940" y="3860802"/>
            <a:ext cx="4533580" cy="170756"/>
          </a:xfrm>
          <a:prstGeom prst="rect">
            <a:avLst/>
          </a:prstGeom>
          <a:noFill/>
          <a:ln/>
        </p:spPr>
        <p:txBody>
          <a:bodyPr wrap="square" lIns="0" tIns="0" rIns="0" bIns="0" rtlCol="0" anchor="ctr"/>
          <a:lstStyle/>
          <a:p>
            <a:pPr algn="r">
              <a:lnSpc>
                <a:spcPct val="120000"/>
              </a:lnSpc>
            </a:pPr>
            <a:r>
              <a:rPr lang="en-US" sz="941" dirty="0">
                <a:solidFill>
                  <a:srgbClr val="8D99AE"/>
                </a:solidFill>
                <a:latin typeface="MiSans" pitchFamily="34" charset="0"/>
                <a:ea typeface="MiSans" pitchFamily="34" charset="-122"/>
                <a:cs typeface="MiSans" pitchFamily="34" charset="-120"/>
              </a:rPr>
              <a:t>— Richard Stallman</a:t>
            </a:r>
            <a:endParaRPr lang="en-US" sz="1600" dirty="0"/>
          </a:p>
        </p:txBody>
      </p:sp>
      <p:sp>
        <p:nvSpPr>
          <p:cNvPr id="13" name="Shape 11"/>
          <p:cNvSpPr/>
          <p:nvPr/>
        </p:nvSpPr>
        <p:spPr>
          <a:xfrm>
            <a:off x="341513" y="4482353"/>
            <a:ext cx="5097076" cy="2032000"/>
          </a:xfrm>
          <a:custGeom>
            <a:avLst/>
            <a:gdLst/>
            <a:ahLst/>
            <a:cxnLst/>
            <a:rect l="l" t="t" r="r" b="b"/>
            <a:pathLst>
              <a:path w="5097076" h="2032000">
                <a:moveTo>
                  <a:pt x="68296" y="0"/>
                </a:moveTo>
                <a:lnTo>
                  <a:pt x="5028780" y="0"/>
                </a:lnTo>
                <a:cubicBezTo>
                  <a:pt x="5066499" y="0"/>
                  <a:pt x="5097076" y="30577"/>
                  <a:pt x="5097076" y="68296"/>
                </a:cubicBezTo>
                <a:lnTo>
                  <a:pt x="5097076" y="1963704"/>
                </a:lnTo>
                <a:cubicBezTo>
                  <a:pt x="5097076" y="2001423"/>
                  <a:pt x="5066499" y="2032000"/>
                  <a:pt x="5028780" y="2032000"/>
                </a:cubicBezTo>
                <a:lnTo>
                  <a:pt x="68296" y="2032000"/>
                </a:lnTo>
                <a:cubicBezTo>
                  <a:pt x="30577" y="2032000"/>
                  <a:pt x="0" y="2001423"/>
                  <a:pt x="0" y="1963704"/>
                </a:cubicBezTo>
                <a:lnTo>
                  <a:pt x="0" y="68296"/>
                </a:lnTo>
                <a:cubicBezTo>
                  <a:pt x="0" y="30577"/>
                  <a:pt x="30577" y="0"/>
                  <a:pt x="68296" y="0"/>
                </a:cubicBezTo>
                <a:close/>
              </a:path>
            </a:pathLst>
          </a:custGeom>
          <a:solidFill>
            <a:srgbClr val="4A5C6A">
              <a:alpha val="30196"/>
            </a:srgbClr>
          </a:solidFill>
          <a:ln/>
        </p:spPr>
      </p:sp>
      <p:sp>
        <p:nvSpPr>
          <p:cNvPr id="14" name="Shape 12"/>
          <p:cNvSpPr/>
          <p:nvPr/>
        </p:nvSpPr>
        <p:spPr>
          <a:xfrm>
            <a:off x="537882" y="4670185"/>
            <a:ext cx="204908" cy="204908"/>
          </a:xfrm>
          <a:custGeom>
            <a:avLst/>
            <a:gdLst/>
            <a:ahLst/>
            <a:cxnLst/>
            <a:rect l="l" t="t" r="r" b="b"/>
            <a:pathLst>
              <a:path w="204908" h="204908">
                <a:moveTo>
                  <a:pt x="179294" y="102454"/>
                </a:moveTo>
                <a:cubicBezTo>
                  <a:pt x="179294" y="60044"/>
                  <a:pt x="144863" y="25613"/>
                  <a:pt x="102454" y="25613"/>
                </a:cubicBezTo>
                <a:cubicBezTo>
                  <a:pt x="60044" y="25613"/>
                  <a:pt x="25613" y="60044"/>
                  <a:pt x="25613" y="102454"/>
                </a:cubicBezTo>
                <a:cubicBezTo>
                  <a:pt x="25613" y="144863"/>
                  <a:pt x="60044" y="179294"/>
                  <a:pt x="102454" y="179294"/>
                </a:cubicBezTo>
                <a:cubicBezTo>
                  <a:pt x="144863" y="179294"/>
                  <a:pt x="179294" y="144863"/>
                  <a:pt x="179294" y="102454"/>
                </a:cubicBezTo>
                <a:close/>
                <a:moveTo>
                  <a:pt x="0" y="102454"/>
                </a:moveTo>
                <a:cubicBezTo>
                  <a:pt x="0" y="45908"/>
                  <a:pt x="45908" y="0"/>
                  <a:pt x="102454" y="0"/>
                </a:cubicBezTo>
                <a:cubicBezTo>
                  <a:pt x="159000" y="0"/>
                  <a:pt x="204908" y="45908"/>
                  <a:pt x="204908" y="102454"/>
                </a:cubicBezTo>
                <a:cubicBezTo>
                  <a:pt x="204908" y="159000"/>
                  <a:pt x="159000" y="204908"/>
                  <a:pt x="102454" y="204908"/>
                </a:cubicBezTo>
                <a:cubicBezTo>
                  <a:pt x="45908" y="204908"/>
                  <a:pt x="0" y="159000"/>
                  <a:pt x="0" y="102454"/>
                </a:cubicBezTo>
                <a:close/>
                <a:moveTo>
                  <a:pt x="102454" y="134471"/>
                </a:moveTo>
                <a:cubicBezTo>
                  <a:pt x="120124" y="134471"/>
                  <a:pt x="134471" y="120124"/>
                  <a:pt x="134471" y="102454"/>
                </a:cubicBezTo>
                <a:cubicBezTo>
                  <a:pt x="134471" y="84783"/>
                  <a:pt x="120124" y="70437"/>
                  <a:pt x="102454" y="70437"/>
                </a:cubicBezTo>
                <a:cubicBezTo>
                  <a:pt x="84783" y="70437"/>
                  <a:pt x="70437" y="84783"/>
                  <a:pt x="70437" y="102454"/>
                </a:cubicBezTo>
                <a:cubicBezTo>
                  <a:pt x="70437" y="120124"/>
                  <a:pt x="84783" y="134471"/>
                  <a:pt x="102454" y="134471"/>
                </a:cubicBezTo>
                <a:close/>
                <a:moveTo>
                  <a:pt x="102454" y="44824"/>
                </a:moveTo>
                <a:cubicBezTo>
                  <a:pt x="134261" y="44824"/>
                  <a:pt x="160084" y="70647"/>
                  <a:pt x="160084" y="102454"/>
                </a:cubicBezTo>
                <a:cubicBezTo>
                  <a:pt x="160084" y="134261"/>
                  <a:pt x="134261" y="160084"/>
                  <a:pt x="102454" y="160084"/>
                </a:cubicBezTo>
                <a:cubicBezTo>
                  <a:pt x="70647" y="160084"/>
                  <a:pt x="44824" y="134261"/>
                  <a:pt x="44824" y="102454"/>
                </a:cubicBezTo>
                <a:cubicBezTo>
                  <a:pt x="44824" y="70647"/>
                  <a:pt x="70647" y="44824"/>
                  <a:pt x="102454" y="44824"/>
                </a:cubicBezTo>
                <a:close/>
                <a:moveTo>
                  <a:pt x="89647" y="102454"/>
                </a:moveTo>
                <a:cubicBezTo>
                  <a:pt x="89647" y="95386"/>
                  <a:pt x="95386" y="89647"/>
                  <a:pt x="102454" y="89647"/>
                </a:cubicBezTo>
                <a:cubicBezTo>
                  <a:pt x="109522" y="89647"/>
                  <a:pt x="115261" y="95386"/>
                  <a:pt x="115261" y="102454"/>
                </a:cubicBezTo>
                <a:cubicBezTo>
                  <a:pt x="115261" y="109522"/>
                  <a:pt x="109522" y="115261"/>
                  <a:pt x="102454" y="115261"/>
                </a:cubicBezTo>
                <a:cubicBezTo>
                  <a:pt x="95386" y="115261"/>
                  <a:pt x="89647" y="109522"/>
                  <a:pt x="89647" y="102454"/>
                </a:cubicBezTo>
                <a:close/>
              </a:path>
            </a:pathLst>
          </a:custGeom>
          <a:solidFill>
            <a:srgbClr val="E07A5F"/>
          </a:solidFill>
          <a:ln/>
        </p:spPr>
      </p:sp>
      <p:sp>
        <p:nvSpPr>
          <p:cNvPr id="15" name="Text 13"/>
          <p:cNvSpPr/>
          <p:nvPr/>
        </p:nvSpPr>
        <p:spPr>
          <a:xfrm>
            <a:off x="870857" y="4653109"/>
            <a:ext cx="1442891" cy="239059"/>
          </a:xfrm>
          <a:prstGeom prst="rect">
            <a:avLst/>
          </a:prstGeom>
          <a:noFill/>
          <a:ln/>
        </p:spPr>
        <p:txBody>
          <a:bodyPr wrap="square" lIns="0" tIns="0" rIns="0" bIns="0" rtlCol="0" anchor="ctr"/>
          <a:lstStyle/>
          <a:p>
            <a:pPr>
              <a:lnSpc>
                <a:spcPct val="120000"/>
              </a:lnSpc>
            </a:pPr>
            <a:r>
              <a:rPr lang="en-US" sz="1345" b="1" dirty="0">
                <a:solidFill>
                  <a:srgbClr val="EDF2F4"/>
                </a:solidFill>
                <a:latin typeface="MiSans" pitchFamily="34" charset="0"/>
                <a:ea typeface="MiSans" pitchFamily="34" charset="-122"/>
                <a:cs typeface="MiSans" pitchFamily="34" charset="-120"/>
              </a:rPr>
              <a:t>El Proyecto GNU</a:t>
            </a:r>
            <a:endParaRPr lang="en-US" sz="1600" dirty="0"/>
          </a:p>
        </p:txBody>
      </p:sp>
      <p:sp>
        <p:nvSpPr>
          <p:cNvPr id="16" name="Text 14"/>
          <p:cNvSpPr/>
          <p:nvPr/>
        </p:nvSpPr>
        <p:spPr>
          <a:xfrm>
            <a:off x="512269" y="4994622"/>
            <a:ext cx="4823866" cy="665950"/>
          </a:xfrm>
          <a:prstGeom prst="rect">
            <a:avLst/>
          </a:prstGeom>
          <a:noFill/>
          <a:ln/>
        </p:spPr>
        <p:txBody>
          <a:bodyPr wrap="square" lIns="0" tIns="0" rIns="0" bIns="0" rtlCol="0" anchor="ctr"/>
          <a:lstStyle/>
          <a:p>
            <a:pPr>
              <a:lnSpc>
                <a:spcPct val="140000"/>
              </a:lnSpc>
            </a:pPr>
            <a:r>
              <a:rPr lang="en-US" sz="1076" dirty="0">
                <a:solidFill>
                  <a:srgbClr val="8D99AE"/>
                </a:solidFill>
                <a:latin typeface="MiSans" pitchFamily="34" charset="0"/>
                <a:ea typeface="MiSans" pitchFamily="34" charset="-122"/>
                <a:cs typeface="MiSans" pitchFamily="34" charset="-120"/>
              </a:rPr>
              <a:t>Iniciado en 1984, GNU es un acrónimo recursivo: </a:t>
            </a:r>
            <a:pPr>
              <a:lnSpc>
                <a:spcPct val="140000"/>
              </a:lnSpc>
            </a:pPr>
            <a:r>
              <a:rPr lang="en-US" sz="1076" b="1" dirty="0">
                <a:solidFill>
                  <a:srgbClr val="E07A5F"/>
                </a:solidFill>
                <a:latin typeface="MiSans" pitchFamily="34" charset="0"/>
                <a:ea typeface="MiSans" pitchFamily="34" charset="-122"/>
                <a:cs typeface="MiSans" pitchFamily="34" charset="-120"/>
              </a:rPr>
              <a:t>"GNU is Not Unix"</a:t>
            </a:r>
            <a:pPr>
              <a:lnSpc>
                <a:spcPct val="140000"/>
              </a:lnSpc>
            </a:pPr>
            <a:r>
              <a:rPr lang="en-US" sz="1076" dirty="0">
                <a:solidFill>
                  <a:srgbClr val="8D99AE"/>
                </a:solidFill>
                <a:latin typeface="MiSans" pitchFamily="34" charset="0"/>
                <a:ea typeface="MiSans" pitchFamily="34" charset="-122"/>
                <a:cs typeface="MiSans" pitchFamily="34" charset="-120"/>
              </a:rPr>
              <a:t>. El objetivo era crear un sistema operativo completo y libre, compatible con UNIX pero sin usar su código propietario.</a:t>
            </a:r>
            <a:endParaRPr lang="en-US" sz="1600" dirty="0"/>
          </a:p>
        </p:txBody>
      </p:sp>
      <p:sp>
        <p:nvSpPr>
          <p:cNvPr id="17" name="Shape 15"/>
          <p:cNvSpPr/>
          <p:nvPr/>
        </p:nvSpPr>
        <p:spPr>
          <a:xfrm>
            <a:off x="512269" y="5763025"/>
            <a:ext cx="4755563" cy="580571"/>
          </a:xfrm>
          <a:custGeom>
            <a:avLst/>
            <a:gdLst/>
            <a:ahLst/>
            <a:cxnLst/>
            <a:rect l="l" t="t" r="r" b="b"/>
            <a:pathLst>
              <a:path w="4755563" h="580571">
                <a:moveTo>
                  <a:pt x="34149" y="0"/>
                </a:moveTo>
                <a:lnTo>
                  <a:pt x="4721414" y="0"/>
                </a:lnTo>
                <a:cubicBezTo>
                  <a:pt x="4740274" y="0"/>
                  <a:pt x="4755563" y="15289"/>
                  <a:pt x="4755563" y="34149"/>
                </a:cubicBezTo>
                <a:lnTo>
                  <a:pt x="4755563" y="546422"/>
                </a:lnTo>
                <a:cubicBezTo>
                  <a:pt x="4755563" y="565282"/>
                  <a:pt x="4740274" y="580571"/>
                  <a:pt x="4721414" y="580571"/>
                </a:cubicBezTo>
                <a:lnTo>
                  <a:pt x="34149" y="580571"/>
                </a:lnTo>
                <a:cubicBezTo>
                  <a:pt x="15289" y="580571"/>
                  <a:pt x="0" y="565282"/>
                  <a:pt x="0" y="546422"/>
                </a:cubicBezTo>
                <a:lnTo>
                  <a:pt x="0" y="34149"/>
                </a:lnTo>
                <a:cubicBezTo>
                  <a:pt x="0" y="15302"/>
                  <a:pt x="15302" y="0"/>
                  <a:pt x="34149" y="0"/>
                </a:cubicBezTo>
                <a:close/>
              </a:path>
            </a:pathLst>
          </a:custGeom>
          <a:solidFill>
            <a:srgbClr val="1A1D21">
              <a:alpha val="50196"/>
            </a:srgbClr>
          </a:solidFill>
          <a:ln/>
        </p:spPr>
      </p:sp>
      <p:sp>
        <p:nvSpPr>
          <p:cNvPr id="18" name="Text 16"/>
          <p:cNvSpPr/>
          <p:nvPr/>
        </p:nvSpPr>
        <p:spPr>
          <a:xfrm>
            <a:off x="580571" y="5865479"/>
            <a:ext cx="4618958" cy="204908"/>
          </a:xfrm>
          <a:prstGeom prst="rect">
            <a:avLst/>
          </a:prstGeom>
          <a:noFill/>
          <a:ln/>
        </p:spPr>
        <p:txBody>
          <a:bodyPr wrap="square" lIns="0" tIns="0" rIns="0" bIns="0" rtlCol="0" anchor="ctr"/>
          <a:lstStyle/>
          <a:p>
            <a:pPr algn="ctr">
              <a:lnSpc>
                <a:spcPct val="130000"/>
              </a:lnSpc>
            </a:pPr>
            <a:r>
              <a:rPr lang="en-US" sz="1076" b="1" dirty="0">
                <a:solidFill>
                  <a:srgbClr val="EDF2F4"/>
                </a:solidFill>
                <a:latin typeface="MiSans" pitchFamily="34" charset="0"/>
                <a:ea typeface="MiSans" pitchFamily="34" charset="-122"/>
                <a:cs typeface="MiSans" pitchFamily="34" charset="-120"/>
              </a:rPr>
              <a:t>Free Software Foundation (FSF)</a:t>
            </a:r>
            <a:endParaRPr lang="en-US" sz="1600" dirty="0"/>
          </a:p>
        </p:txBody>
      </p:sp>
      <p:sp>
        <p:nvSpPr>
          <p:cNvPr id="19" name="Text 17"/>
          <p:cNvSpPr/>
          <p:nvPr/>
        </p:nvSpPr>
        <p:spPr>
          <a:xfrm>
            <a:off x="584840" y="6070387"/>
            <a:ext cx="4610420" cy="170756"/>
          </a:xfrm>
          <a:prstGeom prst="rect">
            <a:avLst/>
          </a:prstGeom>
          <a:noFill/>
          <a:ln/>
        </p:spPr>
        <p:txBody>
          <a:bodyPr wrap="square" lIns="0" tIns="0" rIns="0" bIns="0" rtlCol="0" anchor="ctr"/>
          <a:lstStyle/>
          <a:p>
            <a:pPr algn="ctr">
              <a:lnSpc>
                <a:spcPct val="120000"/>
              </a:lnSpc>
            </a:pPr>
            <a:r>
              <a:rPr lang="en-US" sz="941" dirty="0">
                <a:solidFill>
                  <a:srgbClr val="8D99AE"/>
                </a:solidFill>
                <a:latin typeface="MiSans" pitchFamily="34" charset="0"/>
                <a:ea typeface="MiSans" pitchFamily="34" charset="-122"/>
                <a:cs typeface="MiSans" pitchFamily="34" charset="-120"/>
              </a:rPr>
              <a:t>Fundada en 1985</a:t>
            </a:r>
            <a:endParaRPr lang="en-US" sz="1600" dirty="0"/>
          </a:p>
        </p:txBody>
      </p:sp>
      <p:sp>
        <p:nvSpPr>
          <p:cNvPr id="20" name="Shape 18"/>
          <p:cNvSpPr/>
          <p:nvPr/>
        </p:nvSpPr>
        <p:spPr>
          <a:xfrm>
            <a:off x="5616175" y="1130407"/>
            <a:ext cx="6230897" cy="4548948"/>
          </a:xfrm>
          <a:custGeom>
            <a:avLst/>
            <a:gdLst/>
            <a:ahLst/>
            <a:cxnLst/>
            <a:rect l="l" t="t" r="r" b="b"/>
            <a:pathLst>
              <a:path w="6230897" h="4548948">
                <a:moveTo>
                  <a:pt x="68325" y="0"/>
                </a:moveTo>
                <a:lnTo>
                  <a:pt x="6162572" y="0"/>
                </a:lnTo>
                <a:cubicBezTo>
                  <a:pt x="6200307" y="0"/>
                  <a:pt x="6230897" y="30590"/>
                  <a:pt x="6230897" y="68325"/>
                </a:cubicBezTo>
                <a:lnTo>
                  <a:pt x="6230897" y="4480623"/>
                </a:lnTo>
                <a:cubicBezTo>
                  <a:pt x="6230897" y="4518358"/>
                  <a:pt x="6200307" y="4548948"/>
                  <a:pt x="6162572" y="4548948"/>
                </a:cubicBezTo>
                <a:lnTo>
                  <a:pt x="68325" y="4548948"/>
                </a:lnTo>
                <a:cubicBezTo>
                  <a:pt x="30590" y="4548948"/>
                  <a:pt x="0" y="4518358"/>
                  <a:pt x="0" y="4480623"/>
                </a:cubicBezTo>
                <a:lnTo>
                  <a:pt x="0" y="68325"/>
                </a:lnTo>
                <a:cubicBezTo>
                  <a:pt x="0" y="30590"/>
                  <a:pt x="30590" y="0"/>
                  <a:pt x="68325" y="0"/>
                </a:cubicBezTo>
                <a:close/>
              </a:path>
            </a:pathLst>
          </a:custGeom>
          <a:gradFill rotWithShape="1" flip="none">
            <a:gsLst>
              <a:gs pos="0">
                <a:srgbClr val="4A5C6A">
                  <a:alpha val="30000"/>
                </a:srgbClr>
              </a:gs>
              <a:gs pos="100000">
                <a:srgbClr val="4A5C6A">
                  <a:alpha val="10000"/>
                </a:srgbClr>
              </a:gs>
            </a:gsLst>
            <a:lin ang="2700000" scaled="1"/>
          </a:gradFill>
          <a:ln w="10160">
            <a:solidFill>
              <a:srgbClr val="4A5C6A">
                <a:alpha val="50196"/>
              </a:srgbClr>
            </a:solidFill>
            <a:prstDash val="solid"/>
          </a:ln>
        </p:spPr>
      </p:sp>
      <p:sp>
        <p:nvSpPr>
          <p:cNvPr id="21" name="Shape 19"/>
          <p:cNvSpPr/>
          <p:nvPr/>
        </p:nvSpPr>
        <p:spPr>
          <a:xfrm>
            <a:off x="5803153" y="1338728"/>
            <a:ext cx="230521" cy="204908"/>
          </a:xfrm>
          <a:custGeom>
            <a:avLst/>
            <a:gdLst/>
            <a:ahLst/>
            <a:cxnLst/>
            <a:rect l="l" t="t" r="r" b="b"/>
            <a:pathLst>
              <a:path w="230521" h="204908">
                <a:moveTo>
                  <a:pt x="89687" y="38860"/>
                </a:moveTo>
                <a:lnTo>
                  <a:pt x="89687" y="58711"/>
                </a:lnTo>
                <a:lnTo>
                  <a:pt x="89887" y="58911"/>
                </a:lnTo>
                <a:cubicBezTo>
                  <a:pt x="92489" y="25934"/>
                  <a:pt x="120063" y="0"/>
                  <a:pt x="153721" y="0"/>
                </a:cubicBezTo>
                <a:cubicBezTo>
                  <a:pt x="161765" y="0"/>
                  <a:pt x="169489" y="1481"/>
                  <a:pt x="176573" y="4202"/>
                </a:cubicBezTo>
                <a:cubicBezTo>
                  <a:pt x="180575" y="5723"/>
                  <a:pt x="181295" y="10806"/>
                  <a:pt x="178294" y="13847"/>
                </a:cubicBezTo>
                <a:lnTo>
                  <a:pt x="142795" y="49346"/>
                </a:lnTo>
                <a:cubicBezTo>
                  <a:pt x="141594" y="50547"/>
                  <a:pt x="140914" y="52187"/>
                  <a:pt x="140914" y="53868"/>
                </a:cubicBezTo>
                <a:lnTo>
                  <a:pt x="140914" y="70437"/>
                </a:lnTo>
                <a:cubicBezTo>
                  <a:pt x="140914" y="73959"/>
                  <a:pt x="143795" y="76840"/>
                  <a:pt x="147317" y="76840"/>
                </a:cubicBezTo>
                <a:lnTo>
                  <a:pt x="163886" y="76840"/>
                </a:lnTo>
                <a:cubicBezTo>
                  <a:pt x="165567" y="76840"/>
                  <a:pt x="167208" y="76160"/>
                  <a:pt x="168408" y="74959"/>
                </a:cubicBezTo>
                <a:lnTo>
                  <a:pt x="203907" y="39461"/>
                </a:lnTo>
                <a:cubicBezTo>
                  <a:pt x="206949" y="36419"/>
                  <a:pt x="212031" y="37180"/>
                  <a:pt x="213552" y="41182"/>
                </a:cubicBezTo>
                <a:cubicBezTo>
                  <a:pt x="216274" y="48265"/>
                  <a:pt x="217754" y="55989"/>
                  <a:pt x="217754" y="64034"/>
                </a:cubicBezTo>
                <a:cubicBezTo>
                  <a:pt x="217754" y="88286"/>
                  <a:pt x="204267" y="109417"/>
                  <a:pt x="184337" y="120263"/>
                </a:cubicBezTo>
                <a:lnTo>
                  <a:pt x="216954" y="152880"/>
                </a:lnTo>
                <a:cubicBezTo>
                  <a:pt x="224438" y="160364"/>
                  <a:pt x="224438" y="172531"/>
                  <a:pt x="216954" y="180055"/>
                </a:cubicBezTo>
                <a:lnTo>
                  <a:pt x="192901" y="204107"/>
                </a:lnTo>
                <a:cubicBezTo>
                  <a:pt x="185417" y="211591"/>
                  <a:pt x="173251" y="211591"/>
                  <a:pt x="165727" y="204107"/>
                </a:cubicBezTo>
                <a:lnTo>
                  <a:pt x="115301" y="153681"/>
                </a:lnTo>
                <a:cubicBezTo>
                  <a:pt x="104335" y="142715"/>
                  <a:pt x="101853" y="126506"/>
                  <a:pt x="107897" y="113139"/>
                </a:cubicBezTo>
                <a:lnTo>
                  <a:pt x="71598" y="76840"/>
                </a:lnTo>
                <a:lnTo>
                  <a:pt x="51747" y="76840"/>
                </a:lnTo>
                <a:cubicBezTo>
                  <a:pt x="47465" y="76840"/>
                  <a:pt x="43463" y="74719"/>
                  <a:pt x="41102" y="71157"/>
                </a:cubicBezTo>
                <a:lnTo>
                  <a:pt x="9365" y="23572"/>
                </a:lnTo>
                <a:cubicBezTo>
                  <a:pt x="7684" y="21051"/>
                  <a:pt x="8004" y="17649"/>
                  <a:pt x="10165" y="15488"/>
                </a:cubicBezTo>
                <a:lnTo>
                  <a:pt x="28335" y="-2681"/>
                </a:lnTo>
                <a:cubicBezTo>
                  <a:pt x="30496" y="-4843"/>
                  <a:pt x="33858" y="-5163"/>
                  <a:pt x="36419" y="-3482"/>
                </a:cubicBezTo>
                <a:lnTo>
                  <a:pt x="84004" y="28215"/>
                </a:lnTo>
                <a:cubicBezTo>
                  <a:pt x="87566" y="30576"/>
                  <a:pt x="89687" y="34578"/>
                  <a:pt x="89687" y="38860"/>
                </a:cubicBezTo>
                <a:close/>
                <a:moveTo>
                  <a:pt x="86285" y="118702"/>
                </a:moveTo>
                <a:cubicBezTo>
                  <a:pt x="83764" y="133510"/>
                  <a:pt x="87246" y="149158"/>
                  <a:pt x="96851" y="161685"/>
                </a:cubicBezTo>
                <a:lnTo>
                  <a:pt x="58831" y="199665"/>
                </a:lnTo>
                <a:cubicBezTo>
                  <a:pt x="47585" y="210911"/>
                  <a:pt x="29335" y="210911"/>
                  <a:pt x="18089" y="199665"/>
                </a:cubicBezTo>
                <a:cubicBezTo>
                  <a:pt x="6844" y="188419"/>
                  <a:pt x="6844" y="170169"/>
                  <a:pt x="18089" y="158923"/>
                </a:cubicBezTo>
                <a:lnTo>
                  <a:pt x="72278" y="104735"/>
                </a:lnTo>
                <a:lnTo>
                  <a:pt x="86285" y="118742"/>
                </a:lnTo>
                <a:close/>
              </a:path>
            </a:pathLst>
          </a:custGeom>
          <a:solidFill>
            <a:srgbClr val="E07A5F"/>
          </a:solidFill>
          <a:ln/>
        </p:spPr>
      </p:sp>
      <p:sp>
        <p:nvSpPr>
          <p:cNvPr id="22" name="Text 20"/>
          <p:cNvSpPr/>
          <p:nvPr/>
        </p:nvSpPr>
        <p:spPr>
          <a:xfrm>
            <a:off x="6046481" y="1304576"/>
            <a:ext cx="5728874" cy="273210"/>
          </a:xfrm>
          <a:prstGeom prst="rect">
            <a:avLst/>
          </a:prstGeom>
          <a:noFill/>
          <a:ln/>
        </p:spPr>
        <p:txBody>
          <a:bodyPr wrap="square" lIns="0" tIns="0" rIns="0" bIns="0" rtlCol="0" anchor="ctr"/>
          <a:lstStyle/>
          <a:p>
            <a:pPr>
              <a:lnSpc>
                <a:spcPct val="110000"/>
              </a:lnSpc>
            </a:pPr>
            <a:r>
              <a:rPr lang="en-US" sz="1613" b="1" dirty="0">
                <a:solidFill>
                  <a:srgbClr val="EDF2F4"/>
                </a:solidFill>
                <a:latin typeface="MiSans" pitchFamily="34" charset="0"/>
                <a:ea typeface="MiSans" pitchFamily="34" charset="-122"/>
                <a:cs typeface="MiSans" pitchFamily="34" charset="-120"/>
              </a:rPr>
              <a:t>Herramientas Fundamentales de GNU</a:t>
            </a:r>
            <a:endParaRPr lang="en-US" sz="1600" dirty="0"/>
          </a:p>
        </p:txBody>
      </p:sp>
      <p:sp>
        <p:nvSpPr>
          <p:cNvPr id="23" name="Shape 21"/>
          <p:cNvSpPr/>
          <p:nvPr/>
        </p:nvSpPr>
        <p:spPr>
          <a:xfrm>
            <a:off x="5807422" y="1714392"/>
            <a:ext cx="5865479" cy="956235"/>
          </a:xfrm>
          <a:custGeom>
            <a:avLst/>
            <a:gdLst/>
            <a:ahLst/>
            <a:cxnLst/>
            <a:rect l="l" t="t" r="r" b="b"/>
            <a:pathLst>
              <a:path w="5865479" h="956235">
                <a:moveTo>
                  <a:pt x="34151" y="0"/>
                </a:moveTo>
                <a:lnTo>
                  <a:pt x="5797175" y="0"/>
                </a:lnTo>
                <a:cubicBezTo>
                  <a:pt x="5834898" y="0"/>
                  <a:pt x="5865479" y="30581"/>
                  <a:pt x="5865479" y="68304"/>
                </a:cubicBezTo>
                <a:lnTo>
                  <a:pt x="5865479" y="887931"/>
                </a:lnTo>
                <a:cubicBezTo>
                  <a:pt x="5865479" y="925655"/>
                  <a:pt x="5834898" y="956235"/>
                  <a:pt x="5797175" y="956235"/>
                </a:cubicBezTo>
                <a:lnTo>
                  <a:pt x="34151" y="956235"/>
                </a:lnTo>
                <a:cubicBezTo>
                  <a:pt x="15290" y="956235"/>
                  <a:pt x="0" y="940945"/>
                  <a:pt x="0" y="922084"/>
                </a:cubicBezTo>
                <a:lnTo>
                  <a:pt x="0" y="34151"/>
                </a:lnTo>
                <a:cubicBezTo>
                  <a:pt x="0" y="15303"/>
                  <a:pt x="15303" y="0"/>
                  <a:pt x="34151" y="0"/>
                </a:cubicBezTo>
                <a:close/>
              </a:path>
            </a:pathLst>
          </a:custGeom>
          <a:solidFill>
            <a:srgbClr val="1A1D21">
              <a:alpha val="50196"/>
            </a:srgbClr>
          </a:solidFill>
          <a:ln/>
        </p:spPr>
      </p:sp>
      <p:sp>
        <p:nvSpPr>
          <p:cNvPr id="24" name="Shape 22"/>
          <p:cNvSpPr/>
          <p:nvPr/>
        </p:nvSpPr>
        <p:spPr>
          <a:xfrm>
            <a:off x="5807422" y="1714392"/>
            <a:ext cx="34151" cy="956235"/>
          </a:xfrm>
          <a:custGeom>
            <a:avLst/>
            <a:gdLst/>
            <a:ahLst/>
            <a:cxnLst/>
            <a:rect l="l" t="t" r="r" b="b"/>
            <a:pathLst>
              <a:path w="34151" h="956235">
                <a:moveTo>
                  <a:pt x="34151" y="0"/>
                </a:moveTo>
                <a:lnTo>
                  <a:pt x="34151" y="0"/>
                </a:lnTo>
                <a:lnTo>
                  <a:pt x="34151" y="956235"/>
                </a:lnTo>
                <a:lnTo>
                  <a:pt x="34151" y="956235"/>
                </a:lnTo>
                <a:cubicBezTo>
                  <a:pt x="15290" y="956235"/>
                  <a:pt x="0" y="940945"/>
                  <a:pt x="0" y="922084"/>
                </a:cubicBezTo>
                <a:lnTo>
                  <a:pt x="0" y="34151"/>
                </a:lnTo>
                <a:cubicBezTo>
                  <a:pt x="0" y="15303"/>
                  <a:pt x="15303" y="0"/>
                  <a:pt x="34151" y="0"/>
                </a:cubicBezTo>
                <a:close/>
              </a:path>
            </a:pathLst>
          </a:custGeom>
          <a:solidFill>
            <a:srgbClr val="E07A5F"/>
          </a:solidFill>
          <a:ln/>
        </p:spPr>
      </p:sp>
      <p:sp>
        <p:nvSpPr>
          <p:cNvPr id="25" name="Shape 23"/>
          <p:cNvSpPr/>
          <p:nvPr/>
        </p:nvSpPr>
        <p:spPr>
          <a:xfrm>
            <a:off x="5961103" y="1850997"/>
            <a:ext cx="341513" cy="341513"/>
          </a:xfrm>
          <a:custGeom>
            <a:avLst/>
            <a:gdLst/>
            <a:ahLst/>
            <a:cxnLst/>
            <a:rect l="l" t="t" r="r" b="b"/>
            <a:pathLst>
              <a:path w="341513" h="341513">
                <a:moveTo>
                  <a:pt x="34151" y="0"/>
                </a:moveTo>
                <a:lnTo>
                  <a:pt x="307361" y="0"/>
                </a:lnTo>
                <a:cubicBezTo>
                  <a:pt x="326223" y="0"/>
                  <a:pt x="341513" y="15290"/>
                  <a:pt x="341513" y="34151"/>
                </a:cubicBezTo>
                <a:lnTo>
                  <a:pt x="341513" y="307361"/>
                </a:lnTo>
                <a:cubicBezTo>
                  <a:pt x="341513" y="326223"/>
                  <a:pt x="326223" y="341513"/>
                  <a:pt x="307361" y="341513"/>
                </a:cubicBezTo>
                <a:lnTo>
                  <a:pt x="34151" y="341513"/>
                </a:lnTo>
                <a:cubicBezTo>
                  <a:pt x="15290" y="341513"/>
                  <a:pt x="0" y="326223"/>
                  <a:pt x="0" y="307361"/>
                </a:cubicBezTo>
                <a:lnTo>
                  <a:pt x="0" y="34151"/>
                </a:lnTo>
                <a:cubicBezTo>
                  <a:pt x="0" y="15303"/>
                  <a:pt x="15303" y="0"/>
                  <a:pt x="34151" y="0"/>
                </a:cubicBezTo>
                <a:close/>
              </a:path>
            </a:pathLst>
          </a:custGeom>
          <a:solidFill>
            <a:srgbClr val="E07A5F"/>
          </a:solidFill>
          <a:ln/>
        </p:spPr>
      </p:sp>
      <p:sp>
        <p:nvSpPr>
          <p:cNvPr id="26" name="Shape 24"/>
          <p:cNvSpPr/>
          <p:nvPr/>
        </p:nvSpPr>
        <p:spPr>
          <a:xfrm>
            <a:off x="6055019" y="1953450"/>
            <a:ext cx="153681" cy="136605"/>
          </a:xfrm>
          <a:custGeom>
            <a:avLst/>
            <a:gdLst/>
            <a:ahLst/>
            <a:cxnLst/>
            <a:rect l="l" t="t" r="r" b="b"/>
            <a:pathLst>
              <a:path w="153681" h="136605">
                <a:moveTo>
                  <a:pt x="96264" y="320"/>
                </a:moveTo>
                <a:cubicBezTo>
                  <a:pt x="91728" y="-987"/>
                  <a:pt x="87006" y="1654"/>
                  <a:pt x="85698" y="6190"/>
                </a:cubicBezTo>
                <a:lnTo>
                  <a:pt x="51547" y="125719"/>
                </a:lnTo>
                <a:cubicBezTo>
                  <a:pt x="50240" y="130255"/>
                  <a:pt x="52881" y="134978"/>
                  <a:pt x="57417" y="136285"/>
                </a:cubicBezTo>
                <a:cubicBezTo>
                  <a:pt x="61953" y="137592"/>
                  <a:pt x="66675" y="134951"/>
                  <a:pt x="67982" y="130415"/>
                </a:cubicBezTo>
                <a:lnTo>
                  <a:pt x="102134" y="10886"/>
                </a:lnTo>
                <a:cubicBezTo>
                  <a:pt x="103441" y="6350"/>
                  <a:pt x="100800" y="1628"/>
                  <a:pt x="96264" y="320"/>
                </a:cubicBezTo>
                <a:close/>
                <a:moveTo>
                  <a:pt x="113500" y="36633"/>
                </a:moveTo>
                <a:cubicBezTo>
                  <a:pt x="110164" y="39968"/>
                  <a:pt x="110164" y="45384"/>
                  <a:pt x="113500" y="48719"/>
                </a:cubicBezTo>
                <a:lnTo>
                  <a:pt x="133083" y="68303"/>
                </a:lnTo>
                <a:lnTo>
                  <a:pt x="113500" y="87886"/>
                </a:lnTo>
                <a:cubicBezTo>
                  <a:pt x="110164" y="91221"/>
                  <a:pt x="110164" y="96637"/>
                  <a:pt x="113500" y="99972"/>
                </a:cubicBezTo>
                <a:cubicBezTo>
                  <a:pt x="116835" y="103308"/>
                  <a:pt x="122251" y="103308"/>
                  <a:pt x="125586" y="99972"/>
                </a:cubicBezTo>
                <a:lnTo>
                  <a:pt x="151199" y="74359"/>
                </a:lnTo>
                <a:cubicBezTo>
                  <a:pt x="154534" y="71024"/>
                  <a:pt x="154534" y="65608"/>
                  <a:pt x="151199" y="62273"/>
                </a:cubicBezTo>
                <a:lnTo>
                  <a:pt x="125586" y="36659"/>
                </a:lnTo>
                <a:cubicBezTo>
                  <a:pt x="122251" y="33324"/>
                  <a:pt x="116835" y="33324"/>
                  <a:pt x="113500" y="36659"/>
                </a:cubicBezTo>
                <a:close/>
                <a:moveTo>
                  <a:pt x="40208" y="36633"/>
                </a:moveTo>
                <a:cubicBezTo>
                  <a:pt x="36873" y="33297"/>
                  <a:pt x="31457" y="33297"/>
                  <a:pt x="28121" y="36633"/>
                </a:cubicBezTo>
                <a:lnTo>
                  <a:pt x="2508" y="62246"/>
                </a:lnTo>
                <a:cubicBezTo>
                  <a:pt x="-827" y="65581"/>
                  <a:pt x="-827" y="70997"/>
                  <a:pt x="2508" y="74332"/>
                </a:cubicBezTo>
                <a:lnTo>
                  <a:pt x="28121" y="99946"/>
                </a:lnTo>
                <a:cubicBezTo>
                  <a:pt x="31457" y="103281"/>
                  <a:pt x="36873" y="103281"/>
                  <a:pt x="40208" y="99946"/>
                </a:cubicBezTo>
                <a:cubicBezTo>
                  <a:pt x="43543" y="96611"/>
                  <a:pt x="43543" y="91195"/>
                  <a:pt x="40208" y="87859"/>
                </a:cubicBezTo>
                <a:lnTo>
                  <a:pt x="20624" y="68303"/>
                </a:lnTo>
                <a:lnTo>
                  <a:pt x="40181" y="48719"/>
                </a:lnTo>
                <a:cubicBezTo>
                  <a:pt x="43516" y="45384"/>
                  <a:pt x="43516" y="39968"/>
                  <a:pt x="40181" y="36633"/>
                </a:cubicBezTo>
                <a:close/>
              </a:path>
            </a:pathLst>
          </a:custGeom>
          <a:solidFill>
            <a:srgbClr val="1A1D21"/>
          </a:solidFill>
          <a:ln/>
        </p:spPr>
      </p:sp>
      <p:sp>
        <p:nvSpPr>
          <p:cNvPr id="27" name="Text 25"/>
          <p:cNvSpPr/>
          <p:nvPr/>
        </p:nvSpPr>
        <p:spPr>
          <a:xfrm>
            <a:off x="6405069" y="1850997"/>
            <a:ext cx="5208067" cy="239059"/>
          </a:xfrm>
          <a:prstGeom prst="rect">
            <a:avLst/>
          </a:prstGeom>
          <a:noFill/>
          <a:ln/>
        </p:spPr>
        <p:txBody>
          <a:bodyPr wrap="square" lIns="0" tIns="0" rIns="0" bIns="0" rtlCol="0" anchor="ctr"/>
          <a:lstStyle/>
          <a:p>
            <a:pPr>
              <a:lnSpc>
                <a:spcPct val="130000"/>
              </a:lnSpc>
            </a:pPr>
            <a:r>
              <a:rPr lang="en-US" sz="1210" b="1" dirty="0">
                <a:solidFill>
                  <a:srgbClr val="EDF2F4"/>
                </a:solidFill>
                <a:latin typeface="MiSans" pitchFamily="34" charset="0"/>
                <a:ea typeface="MiSans" pitchFamily="34" charset="-122"/>
                <a:cs typeface="MiSans" pitchFamily="34" charset="-120"/>
              </a:rPr>
              <a:t>GCC</a:t>
            </a:r>
            <a:endParaRPr lang="en-US" sz="1600" dirty="0"/>
          </a:p>
        </p:txBody>
      </p:sp>
      <p:sp>
        <p:nvSpPr>
          <p:cNvPr id="28" name="Text 26"/>
          <p:cNvSpPr/>
          <p:nvPr/>
        </p:nvSpPr>
        <p:spPr>
          <a:xfrm>
            <a:off x="6405069" y="2124207"/>
            <a:ext cx="5199529" cy="409815"/>
          </a:xfrm>
          <a:prstGeom prst="rect">
            <a:avLst/>
          </a:prstGeom>
          <a:noFill/>
          <a:ln/>
        </p:spPr>
        <p:txBody>
          <a:bodyPr wrap="square" lIns="0" tIns="0" rIns="0" bIns="0" rtlCol="0" anchor="ctr"/>
          <a:lstStyle/>
          <a:p>
            <a:pPr>
              <a:lnSpc>
                <a:spcPct val="130000"/>
              </a:lnSpc>
            </a:pPr>
            <a:r>
              <a:rPr lang="en-US" sz="1076" dirty="0">
                <a:solidFill>
                  <a:srgbClr val="8D99AE"/>
                </a:solidFill>
                <a:latin typeface="MiSans" pitchFamily="34" charset="0"/>
                <a:ea typeface="MiSans" pitchFamily="34" charset="-122"/>
                <a:cs typeface="MiSans" pitchFamily="34" charset="-120"/>
              </a:rPr>
              <a:t>GNU Compiler Collection. Stallman escribió la primera versión del compilador de C, herramienta fundamental para crear otros programas.</a:t>
            </a:r>
            <a:endParaRPr lang="en-US" sz="1600" dirty="0"/>
          </a:p>
        </p:txBody>
      </p:sp>
      <p:sp>
        <p:nvSpPr>
          <p:cNvPr id="29" name="Shape 27"/>
          <p:cNvSpPr/>
          <p:nvPr/>
        </p:nvSpPr>
        <p:spPr>
          <a:xfrm>
            <a:off x="5807422" y="2773081"/>
            <a:ext cx="5865479" cy="956235"/>
          </a:xfrm>
          <a:custGeom>
            <a:avLst/>
            <a:gdLst/>
            <a:ahLst/>
            <a:cxnLst/>
            <a:rect l="l" t="t" r="r" b="b"/>
            <a:pathLst>
              <a:path w="5865479" h="956235">
                <a:moveTo>
                  <a:pt x="34151" y="0"/>
                </a:moveTo>
                <a:lnTo>
                  <a:pt x="5797175" y="0"/>
                </a:lnTo>
                <a:cubicBezTo>
                  <a:pt x="5834898" y="0"/>
                  <a:pt x="5865479" y="30581"/>
                  <a:pt x="5865479" y="68304"/>
                </a:cubicBezTo>
                <a:lnTo>
                  <a:pt x="5865479" y="887931"/>
                </a:lnTo>
                <a:cubicBezTo>
                  <a:pt x="5865479" y="925655"/>
                  <a:pt x="5834898" y="956235"/>
                  <a:pt x="5797175" y="956235"/>
                </a:cubicBezTo>
                <a:lnTo>
                  <a:pt x="34151" y="956235"/>
                </a:lnTo>
                <a:cubicBezTo>
                  <a:pt x="15290" y="956235"/>
                  <a:pt x="0" y="940945"/>
                  <a:pt x="0" y="922084"/>
                </a:cubicBezTo>
                <a:lnTo>
                  <a:pt x="0" y="34151"/>
                </a:lnTo>
                <a:cubicBezTo>
                  <a:pt x="0" y="15303"/>
                  <a:pt x="15303" y="0"/>
                  <a:pt x="34151" y="0"/>
                </a:cubicBezTo>
                <a:close/>
              </a:path>
            </a:pathLst>
          </a:custGeom>
          <a:solidFill>
            <a:srgbClr val="1A1D21">
              <a:alpha val="50196"/>
            </a:srgbClr>
          </a:solidFill>
          <a:ln/>
        </p:spPr>
      </p:sp>
      <p:sp>
        <p:nvSpPr>
          <p:cNvPr id="30" name="Shape 28"/>
          <p:cNvSpPr/>
          <p:nvPr/>
        </p:nvSpPr>
        <p:spPr>
          <a:xfrm>
            <a:off x="5807422" y="2773081"/>
            <a:ext cx="34151" cy="956235"/>
          </a:xfrm>
          <a:custGeom>
            <a:avLst/>
            <a:gdLst/>
            <a:ahLst/>
            <a:cxnLst/>
            <a:rect l="l" t="t" r="r" b="b"/>
            <a:pathLst>
              <a:path w="34151" h="956235">
                <a:moveTo>
                  <a:pt x="34151" y="0"/>
                </a:moveTo>
                <a:lnTo>
                  <a:pt x="34151" y="0"/>
                </a:lnTo>
                <a:lnTo>
                  <a:pt x="34151" y="956235"/>
                </a:lnTo>
                <a:lnTo>
                  <a:pt x="34151" y="956235"/>
                </a:lnTo>
                <a:cubicBezTo>
                  <a:pt x="15290" y="956235"/>
                  <a:pt x="0" y="940945"/>
                  <a:pt x="0" y="922084"/>
                </a:cubicBezTo>
                <a:lnTo>
                  <a:pt x="0" y="34151"/>
                </a:lnTo>
                <a:cubicBezTo>
                  <a:pt x="0" y="15303"/>
                  <a:pt x="15303" y="0"/>
                  <a:pt x="34151" y="0"/>
                </a:cubicBezTo>
                <a:close/>
              </a:path>
            </a:pathLst>
          </a:custGeom>
          <a:solidFill>
            <a:srgbClr val="8D99AE"/>
          </a:solidFill>
          <a:ln/>
        </p:spPr>
      </p:sp>
      <p:sp>
        <p:nvSpPr>
          <p:cNvPr id="31" name="Shape 29"/>
          <p:cNvSpPr/>
          <p:nvPr/>
        </p:nvSpPr>
        <p:spPr>
          <a:xfrm>
            <a:off x="5961103" y="2909686"/>
            <a:ext cx="341513" cy="341513"/>
          </a:xfrm>
          <a:custGeom>
            <a:avLst/>
            <a:gdLst/>
            <a:ahLst/>
            <a:cxnLst/>
            <a:rect l="l" t="t" r="r" b="b"/>
            <a:pathLst>
              <a:path w="341513" h="341513">
                <a:moveTo>
                  <a:pt x="34151" y="0"/>
                </a:moveTo>
                <a:lnTo>
                  <a:pt x="307361" y="0"/>
                </a:lnTo>
                <a:cubicBezTo>
                  <a:pt x="326223" y="0"/>
                  <a:pt x="341513" y="15290"/>
                  <a:pt x="341513" y="34151"/>
                </a:cubicBezTo>
                <a:lnTo>
                  <a:pt x="341513" y="307361"/>
                </a:lnTo>
                <a:cubicBezTo>
                  <a:pt x="341513" y="326223"/>
                  <a:pt x="326223" y="341513"/>
                  <a:pt x="307361" y="341513"/>
                </a:cubicBezTo>
                <a:lnTo>
                  <a:pt x="34151" y="341513"/>
                </a:lnTo>
                <a:cubicBezTo>
                  <a:pt x="15290" y="341513"/>
                  <a:pt x="0" y="326223"/>
                  <a:pt x="0" y="307361"/>
                </a:cubicBezTo>
                <a:lnTo>
                  <a:pt x="0" y="34151"/>
                </a:lnTo>
                <a:cubicBezTo>
                  <a:pt x="0" y="15303"/>
                  <a:pt x="15303" y="0"/>
                  <a:pt x="34151" y="0"/>
                </a:cubicBezTo>
                <a:close/>
              </a:path>
            </a:pathLst>
          </a:custGeom>
          <a:solidFill>
            <a:srgbClr val="8D99AE"/>
          </a:solidFill>
          <a:ln/>
        </p:spPr>
      </p:sp>
      <p:sp>
        <p:nvSpPr>
          <p:cNvPr id="32" name="Shape 30"/>
          <p:cNvSpPr/>
          <p:nvPr/>
        </p:nvSpPr>
        <p:spPr>
          <a:xfrm>
            <a:off x="6063556" y="3012140"/>
            <a:ext cx="136605" cy="136605"/>
          </a:xfrm>
          <a:custGeom>
            <a:avLst/>
            <a:gdLst/>
            <a:ahLst/>
            <a:cxnLst/>
            <a:rect l="l" t="t" r="r" b="b"/>
            <a:pathLst>
              <a:path w="136605" h="136605">
                <a:moveTo>
                  <a:pt x="2508" y="31643"/>
                </a:moveTo>
                <a:cubicBezTo>
                  <a:pt x="-827" y="28308"/>
                  <a:pt x="-827" y="22892"/>
                  <a:pt x="2508" y="19557"/>
                </a:cubicBezTo>
                <a:cubicBezTo>
                  <a:pt x="5843" y="16222"/>
                  <a:pt x="11259" y="16222"/>
                  <a:pt x="14594" y="19557"/>
                </a:cubicBezTo>
                <a:lnTo>
                  <a:pt x="57283" y="62246"/>
                </a:lnTo>
                <a:cubicBezTo>
                  <a:pt x="60618" y="65581"/>
                  <a:pt x="60618" y="70997"/>
                  <a:pt x="57283" y="74332"/>
                </a:cubicBezTo>
                <a:lnTo>
                  <a:pt x="14594" y="117021"/>
                </a:lnTo>
                <a:cubicBezTo>
                  <a:pt x="11259" y="120357"/>
                  <a:pt x="5843" y="120357"/>
                  <a:pt x="2508" y="117021"/>
                </a:cubicBezTo>
                <a:cubicBezTo>
                  <a:pt x="-827" y="113686"/>
                  <a:pt x="-827" y="108270"/>
                  <a:pt x="2508" y="104935"/>
                </a:cubicBezTo>
                <a:lnTo>
                  <a:pt x="39141" y="68303"/>
                </a:lnTo>
                <a:lnTo>
                  <a:pt x="2508" y="31643"/>
                </a:lnTo>
                <a:close/>
                <a:moveTo>
                  <a:pt x="59765" y="102454"/>
                </a:moveTo>
                <a:lnTo>
                  <a:pt x="128067" y="102454"/>
                </a:lnTo>
                <a:cubicBezTo>
                  <a:pt x="132790" y="102454"/>
                  <a:pt x="136605" y="106269"/>
                  <a:pt x="136605" y="110992"/>
                </a:cubicBezTo>
                <a:cubicBezTo>
                  <a:pt x="136605" y="115714"/>
                  <a:pt x="132790" y="119529"/>
                  <a:pt x="128067" y="119529"/>
                </a:cubicBezTo>
                <a:lnTo>
                  <a:pt x="59765" y="119529"/>
                </a:lnTo>
                <a:cubicBezTo>
                  <a:pt x="55042" y="119529"/>
                  <a:pt x="51227" y="115714"/>
                  <a:pt x="51227" y="110992"/>
                </a:cubicBezTo>
                <a:cubicBezTo>
                  <a:pt x="51227" y="106269"/>
                  <a:pt x="55042" y="102454"/>
                  <a:pt x="59765" y="102454"/>
                </a:cubicBezTo>
                <a:close/>
              </a:path>
            </a:pathLst>
          </a:custGeom>
          <a:solidFill>
            <a:srgbClr val="1A1D21"/>
          </a:solidFill>
          <a:ln/>
        </p:spPr>
      </p:sp>
      <p:sp>
        <p:nvSpPr>
          <p:cNvPr id="33" name="Text 31"/>
          <p:cNvSpPr/>
          <p:nvPr/>
        </p:nvSpPr>
        <p:spPr>
          <a:xfrm>
            <a:off x="6405069" y="2909686"/>
            <a:ext cx="5208067" cy="239059"/>
          </a:xfrm>
          <a:prstGeom prst="rect">
            <a:avLst/>
          </a:prstGeom>
          <a:noFill/>
          <a:ln/>
        </p:spPr>
        <p:txBody>
          <a:bodyPr wrap="square" lIns="0" tIns="0" rIns="0" bIns="0" rtlCol="0" anchor="ctr"/>
          <a:lstStyle/>
          <a:p>
            <a:pPr>
              <a:lnSpc>
                <a:spcPct val="130000"/>
              </a:lnSpc>
            </a:pPr>
            <a:r>
              <a:rPr lang="en-US" sz="1210" b="1" dirty="0">
                <a:solidFill>
                  <a:srgbClr val="EDF2F4"/>
                </a:solidFill>
                <a:latin typeface="MiSans" pitchFamily="34" charset="0"/>
                <a:ea typeface="MiSans" pitchFamily="34" charset="-122"/>
                <a:cs typeface="MiSans" pitchFamily="34" charset="-120"/>
              </a:rPr>
              <a:t>Bash</a:t>
            </a:r>
            <a:endParaRPr lang="en-US" sz="1600" dirty="0"/>
          </a:p>
        </p:txBody>
      </p:sp>
      <p:sp>
        <p:nvSpPr>
          <p:cNvPr id="34" name="Text 32"/>
          <p:cNvSpPr/>
          <p:nvPr/>
        </p:nvSpPr>
        <p:spPr>
          <a:xfrm>
            <a:off x="6405069" y="3182896"/>
            <a:ext cx="5199529" cy="409815"/>
          </a:xfrm>
          <a:prstGeom prst="rect">
            <a:avLst/>
          </a:prstGeom>
          <a:noFill/>
          <a:ln/>
        </p:spPr>
        <p:txBody>
          <a:bodyPr wrap="square" lIns="0" tIns="0" rIns="0" bIns="0" rtlCol="0" anchor="ctr"/>
          <a:lstStyle/>
          <a:p>
            <a:pPr>
              <a:lnSpc>
                <a:spcPct val="130000"/>
              </a:lnSpc>
            </a:pPr>
            <a:r>
              <a:rPr lang="en-US" sz="1076" dirty="0">
                <a:solidFill>
                  <a:srgbClr val="8D99AE"/>
                </a:solidFill>
                <a:latin typeface="MiSans" pitchFamily="34" charset="0"/>
                <a:ea typeface="MiSans" pitchFamily="34" charset="-122"/>
                <a:cs typeface="MiSans" pitchFamily="34" charset="-120"/>
              </a:rPr>
              <a:t>Bourne Again SHell. El intérprete de comandos más utilizado en distribuciones Linux actuales.</a:t>
            </a:r>
            <a:endParaRPr lang="en-US" sz="1600" dirty="0"/>
          </a:p>
        </p:txBody>
      </p:sp>
      <p:sp>
        <p:nvSpPr>
          <p:cNvPr id="35" name="Shape 33"/>
          <p:cNvSpPr/>
          <p:nvPr/>
        </p:nvSpPr>
        <p:spPr>
          <a:xfrm>
            <a:off x="5807422" y="3831770"/>
            <a:ext cx="5865479" cy="751328"/>
          </a:xfrm>
          <a:custGeom>
            <a:avLst/>
            <a:gdLst/>
            <a:ahLst/>
            <a:cxnLst/>
            <a:rect l="l" t="t" r="r" b="b"/>
            <a:pathLst>
              <a:path w="5865479" h="751328">
                <a:moveTo>
                  <a:pt x="34151" y="0"/>
                </a:moveTo>
                <a:lnTo>
                  <a:pt x="5797176" y="0"/>
                </a:lnTo>
                <a:cubicBezTo>
                  <a:pt x="5834899" y="0"/>
                  <a:pt x="5865479" y="30580"/>
                  <a:pt x="5865479" y="68303"/>
                </a:cubicBezTo>
                <a:lnTo>
                  <a:pt x="5865479" y="683025"/>
                </a:lnTo>
                <a:cubicBezTo>
                  <a:pt x="5865479" y="720747"/>
                  <a:pt x="5834899" y="751328"/>
                  <a:pt x="5797176" y="751328"/>
                </a:cubicBezTo>
                <a:lnTo>
                  <a:pt x="34151" y="751328"/>
                </a:lnTo>
                <a:cubicBezTo>
                  <a:pt x="15290" y="751328"/>
                  <a:pt x="0" y="736038"/>
                  <a:pt x="0" y="717176"/>
                </a:cubicBezTo>
                <a:lnTo>
                  <a:pt x="0" y="34151"/>
                </a:lnTo>
                <a:cubicBezTo>
                  <a:pt x="0" y="15303"/>
                  <a:pt x="15303" y="0"/>
                  <a:pt x="34151" y="0"/>
                </a:cubicBezTo>
                <a:close/>
              </a:path>
            </a:pathLst>
          </a:custGeom>
          <a:solidFill>
            <a:srgbClr val="1A1D21">
              <a:alpha val="50196"/>
            </a:srgbClr>
          </a:solidFill>
          <a:ln/>
        </p:spPr>
      </p:sp>
      <p:sp>
        <p:nvSpPr>
          <p:cNvPr id="36" name="Shape 34"/>
          <p:cNvSpPr/>
          <p:nvPr/>
        </p:nvSpPr>
        <p:spPr>
          <a:xfrm>
            <a:off x="5807422" y="3831770"/>
            <a:ext cx="34151" cy="751328"/>
          </a:xfrm>
          <a:custGeom>
            <a:avLst/>
            <a:gdLst/>
            <a:ahLst/>
            <a:cxnLst/>
            <a:rect l="l" t="t" r="r" b="b"/>
            <a:pathLst>
              <a:path w="34151" h="751328">
                <a:moveTo>
                  <a:pt x="34151" y="0"/>
                </a:moveTo>
                <a:lnTo>
                  <a:pt x="34151" y="0"/>
                </a:lnTo>
                <a:lnTo>
                  <a:pt x="34151" y="751328"/>
                </a:lnTo>
                <a:lnTo>
                  <a:pt x="34151" y="751328"/>
                </a:lnTo>
                <a:cubicBezTo>
                  <a:pt x="15290" y="751328"/>
                  <a:pt x="0" y="736038"/>
                  <a:pt x="0" y="717176"/>
                </a:cubicBezTo>
                <a:lnTo>
                  <a:pt x="0" y="34151"/>
                </a:lnTo>
                <a:cubicBezTo>
                  <a:pt x="0" y="15303"/>
                  <a:pt x="15303" y="0"/>
                  <a:pt x="34151" y="0"/>
                </a:cubicBezTo>
                <a:close/>
              </a:path>
            </a:pathLst>
          </a:custGeom>
          <a:solidFill>
            <a:srgbClr val="E07A5F"/>
          </a:solidFill>
          <a:ln/>
        </p:spPr>
      </p:sp>
      <p:sp>
        <p:nvSpPr>
          <p:cNvPr id="37" name="Shape 35"/>
          <p:cNvSpPr/>
          <p:nvPr/>
        </p:nvSpPr>
        <p:spPr>
          <a:xfrm>
            <a:off x="5961103" y="3968375"/>
            <a:ext cx="341513" cy="341513"/>
          </a:xfrm>
          <a:custGeom>
            <a:avLst/>
            <a:gdLst/>
            <a:ahLst/>
            <a:cxnLst/>
            <a:rect l="l" t="t" r="r" b="b"/>
            <a:pathLst>
              <a:path w="341513" h="341513">
                <a:moveTo>
                  <a:pt x="34151" y="0"/>
                </a:moveTo>
                <a:lnTo>
                  <a:pt x="307361" y="0"/>
                </a:lnTo>
                <a:cubicBezTo>
                  <a:pt x="326223" y="0"/>
                  <a:pt x="341513" y="15290"/>
                  <a:pt x="341513" y="34151"/>
                </a:cubicBezTo>
                <a:lnTo>
                  <a:pt x="341513" y="307361"/>
                </a:lnTo>
                <a:cubicBezTo>
                  <a:pt x="341513" y="326223"/>
                  <a:pt x="326223" y="341513"/>
                  <a:pt x="307361" y="341513"/>
                </a:cubicBezTo>
                <a:lnTo>
                  <a:pt x="34151" y="341513"/>
                </a:lnTo>
                <a:cubicBezTo>
                  <a:pt x="15290" y="341513"/>
                  <a:pt x="0" y="326223"/>
                  <a:pt x="0" y="307361"/>
                </a:cubicBezTo>
                <a:lnTo>
                  <a:pt x="0" y="34151"/>
                </a:lnTo>
                <a:cubicBezTo>
                  <a:pt x="0" y="15303"/>
                  <a:pt x="15303" y="0"/>
                  <a:pt x="34151" y="0"/>
                </a:cubicBezTo>
                <a:close/>
              </a:path>
            </a:pathLst>
          </a:custGeom>
          <a:solidFill>
            <a:srgbClr val="E07A5F"/>
          </a:solidFill>
          <a:ln/>
        </p:spPr>
      </p:sp>
      <p:sp>
        <p:nvSpPr>
          <p:cNvPr id="38" name="Shape 36"/>
          <p:cNvSpPr/>
          <p:nvPr/>
        </p:nvSpPr>
        <p:spPr>
          <a:xfrm>
            <a:off x="6063556" y="4070829"/>
            <a:ext cx="136605" cy="136605"/>
          </a:xfrm>
          <a:custGeom>
            <a:avLst/>
            <a:gdLst/>
            <a:ahLst/>
            <a:cxnLst/>
            <a:rect l="l" t="t" r="r" b="b"/>
            <a:pathLst>
              <a:path w="136605" h="136605">
                <a:moveTo>
                  <a:pt x="125826" y="5790"/>
                </a:moveTo>
                <a:cubicBezTo>
                  <a:pt x="119983" y="-53"/>
                  <a:pt x="110538" y="-53"/>
                  <a:pt x="104695" y="5790"/>
                </a:cubicBezTo>
                <a:lnTo>
                  <a:pt x="98185" y="12300"/>
                </a:lnTo>
                <a:lnTo>
                  <a:pt x="124305" y="38420"/>
                </a:lnTo>
                <a:lnTo>
                  <a:pt x="130815" y="31910"/>
                </a:lnTo>
                <a:cubicBezTo>
                  <a:pt x="136658" y="26067"/>
                  <a:pt x="136658" y="16622"/>
                  <a:pt x="130815" y="10779"/>
                </a:cubicBezTo>
                <a:lnTo>
                  <a:pt x="125826" y="5790"/>
                </a:lnTo>
                <a:close/>
                <a:moveTo>
                  <a:pt x="45997" y="64487"/>
                </a:moveTo>
                <a:cubicBezTo>
                  <a:pt x="44370" y="66115"/>
                  <a:pt x="43116" y="68116"/>
                  <a:pt x="42396" y="70330"/>
                </a:cubicBezTo>
                <a:lnTo>
                  <a:pt x="34498" y="94023"/>
                </a:lnTo>
                <a:cubicBezTo>
                  <a:pt x="33724" y="96317"/>
                  <a:pt x="34338" y="98852"/>
                  <a:pt x="36046" y="100586"/>
                </a:cubicBezTo>
                <a:cubicBezTo>
                  <a:pt x="37753" y="102320"/>
                  <a:pt x="40288" y="102907"/>
                  <a:pt x="42609" y="102134"/>
                </a:cubicBezTo>
                <a:lnTo>
                  <a:pt x="66301" y="94236"/>
                </a:lnTo>
                <a:cubicBezTo>
                  <a:pt x="68489" y="93516"/>
                  <a:pt x="70490" y="92262"/>
                  <a:pt x="72145" y="90634"/>
                </a:cubicBezTo>
                <a:lnTo>
                  <a:pt x="115261" y="47465"/>
                </a:lnTo>
                <a:lnTo>
                  <a:pt x="89140" y="21345"/>
                </a:lnTo>
                <a:lnTo>
                  <a:pt x="45997" y="64487"/>
                </a:lnTo>
                <a:close/>
                <a:moveTo>
                  <a:pt x="25613" y="17076"/>
                </a:moveTo>
                <a:cubicBezTo>
                  <a:pt x="11473" y="17076"/>
                  <a:pt x="0" y="28548"/>
                  <a:pt x="0" y="42689"/>
                </a:cubicBezTo>
                <a:lnTo>
                  <a:pt x="0" y="110992"/>
                </a:lnTo>
                <a:cubicBezTo>
                  <a:pt x="0" y="125132"/>
                  <a:pt x="11473" y="136605"/>
                  <a:pt x="25613" y="136605"/>
                </a:cubicBezTo>
                <a:lnTo>
                  <a:pt x="93916" y="136605"/>
                </a:lnTo>
                <a:cubicBezTo>
                  <a:pt x="108057" y="136605"/>
                  <a:pt x="119529" y="125132"/>
                  <a:pt x="119529" y="110992"/>
                </a:cubicBezTo>
                <a:lnTo>
                  <a:pt x="119529" y="85378"/>
                </a:lnTo>
                <a:cubicBezTo>
                  <a:pt x="119529" y="80656"/>
                  <a:pt x="115714" y="76840"/>
                  <a:pt x="110992" y="76840"/>
                </a:cubicBezTo>
                <a:cubicBezTo>
                  <a:pt x="106269" y="76840"/>
                  <a:pt x="102454" y="80656"/>
                  <a:pt x="102454" y="85378"/>
                </a:cubicBezTo>
                <a:lnTo>
                  <a:pt x="102454" y="110992"/>
                </a:lnTo>
                <a:cubicBezTo>
                  <a:pt x="102454" y="115714"/>
                  <a:pt x="98638" y="119529"/>
                  <a:pt x="93916" y="119529"/>
                </a:cubicBezTo>
                <a:lnTo>
                  <a:pt x="25613" y="119529"/>
                </a:lnTo>
                <a:cubicBezTo>
                  <a:pt x="20891" y="119529"/>
                  <a:pt x="17076" y="115714"/>
                  <a:pt x="17076" y="110992"/>
                </a:cubicBezTo>
                <a:lnTo>
                  <a:pt x="17076" y="42689"/>
                </a:lnTo>
                <a:cubicBezTo>
                  <a:pt x="17076" y="37967"/>
                  <a:pt x="20891" y="34151"/>
                  <a:pt x="25613" y="34151"/>
                </a:cubicBezTo>
                <a:lnTo>
                  <a:pt x="51227" y="34151"/>
                </a:lnTo>
                <a:cubicBezTo>
                  <a:pt x="55949" y="34151"/>
                  <a:pt x="59765" y="30336"/>
                  <a:pt x="59765" y="25613"/>
                </a:cubicBezTo>
                <a:cubicBezTo>
                  <a:pt x="59765" y="20891"/>
                  <a:pt x="55949" y="17076"/>
                  <a:pt x="51227" y="17076"/>
                </a:cubicBezTo>
                <a:lnTo>
                  <a:pt x="25613" y="17076"/>
                </a:lnTo>
                <a:close/>
              </a:path>
            </a:pathLst>
          </a:custGeom>
          <a:solidFill>
            <a:srgbClr val="1A1D21"/>
          </a:solidFill>
          <a:ln/>
        </p:spPr>
      </p:sp>
      <p:sp>
        <p:nvSpPr>
          <p:cNvPr id="39" name="Text 37"/>
          <p:cNvSpPr/>
          <p:nvPr/>
        </p:nvSpPr>
        <p:spPr>
          <a:xfrm>
            <a:off x="6405069" y="3968375"/>
            <a:ext cx="5208067" cy="239059"/>
          </a:xfrm>
          <a:prstGeom prst="rect">
            <a:avLst/>
          </a:prstGeom>
          <a:noFill/>
          <a:ln/>
        </p:spPr>
        <p:txBody>
          <a:bodyPr wrap="square" lIns="0" tIns="0" rIns="0" bIns="0" rtlCol="0" anchor="ctr"/>
          <a:lstStyle/>
          <a:p>
            <a:pPr>
              <a:lnSpc>
                <a:spcPct val="130000"/>
              </a:lnSpc>
            </a:pPr>
            <a:r>
              <a:rPr lang="en-US" sz="1210" b="1" dirty="0">
                <a:solidFill>
                  <a:srgbClr val="EDF2F4"/>
                </a:solidFill>
                <a:latin typeface="MiSans" pitchFamily="34" charset="0"/>
                <a:ea typeface="MiSans" pitchFamily="34" charset="-122"/>
                <a:cs typeface="MiSans" pitchFamily="34" charset="-120"/>
              </a:rPr>
              <a:t>Emacs</a:t>
            </a:r>
            <a:endParaRPr lang="en-US" sz="1600" dirty="0"/>
          </a:p>
        </p:txBody>
      </p:sp>
      <p:sp>
        <p:nvSpPr>
          <p:cNvPr id="40" name="Text 38"/>
          <p:cNvSpPr/>
          <p:nvPr/>
        </p:nvSpPr>
        <p:spPr>
          <a:xfrm>
            <a:off x="6405069" y="4241585"/>
            <a:ext cx="5199529" cy="204908"/>
          </a:xfrm>
          <a:prstGeom prst="rect">
            <a:avLst/>
          </a:prstGeom>
          <a:noFill/>
          <a:ln/>
        </p:spPr>
        <p:txBody>
          <a:bodyPr wrap="square" lIns="0" tIns="0" rIns="0" bIns="0" rtlCol="0" anchor="ctr"/>
          <a:lstStyle/>
          <a:p>
            <a:pPr>
              <a:lnSpc>
                <a:spcPct val="130000"/>
              </a:lnSpc>
            </a:pPr>
            <a:r>
              <a:rPr lang="en-US" sz="1076" dirty="0">
                <a:solidFill>
                  <a:srgbClr val="8D99AE"/>
                </a:solidFill>
                <a:latin typeface="MiSans" pitchFamily="34" charset="0"/>
                <a:ea typeface="MiSans" pitchFamily="34" charset="-122"/>
                <a:cs typeface="MiSans" pitchFamily="34" charset="-120"/>
              </a:rPr>
              <a:t>Editor de texto extensible y personalizable, originalmente escrito por Stallman.</a:t>
            </a:r>
            <a:endParaRPr lang="en-US" sz="1600" dirty="0"/>
          </a:p>
        </p:txBody>
      </p:sp>
      <p:sp>
        <p:nvSpPr>
          <p:cNvPr id="41" name="Shape 39"/>
          <p:cNvSpPr/>
          <p:nvPr/>
        </p:nvSpPr>
        <p:spPr>
          <a:xfrm>
            <a:off x="5807422" y="4685551"/>
            <a:ext cx="5865479" cy="751328"/>
          </a:xfrm>
          <a:custGeom>
            <a:avLst/>
            <a:gdLst/>
            <a:ahLst/>
            <a:cxnLst/>
            <a:rect l="l" t="t" r="r" b="b"/>
            <a:pathLst>
              <a:path w="5865479" h="751328">
                <a:moveTo>
                  <a:pt x="34151" y="0"/>
                </a:moveTo>
                <a:lnTo>
                  <a:pt x="5797176" y="0"/>
                </a:lnTo>
                <a:cubicBezTo>
                  <a:pt x="5834899" y="0"/>
                  <a:pt x="5865479" y="30580"/>
                  <a:pt x="5865479" y="68303"/>
                </a:cubicBezTo>
                <a:lnTo>
                  <a:pt x="5865479" y="683025"/>
                </a:lnTo>
                <a:cubicBezTo>
                  <a:pt x="5865479" y="720747"/>
                  <a:pt x="5834899" y="751328"/>
                  <a:pt x="5797176" y="751328"/>
                </a:cubicBezTo>
                <a:lnTo>
                  <a:pt x="34151" y="751328"/>
                </a:lnTo>
                <a:cubicBezTo>
                  <a:pt x="15290" y="751328"/>
                  <a:pt x="0" y="736038"/>
                  <a:pt x="0" y="717176"/>
                </a:cubicBezTo>
                <a:lnTo>
                  <a:pt x="0" y="34151"/>
                </a:lnTo>
                <a:cubicBezTo>
                  <a:pt x="0" y="15303"/>
                  <a:pt x="15303" y="0"/>
                  <a:pt x="34151" y="0"/>
                </a:cubicBezTo>
                <a:close/>
              </a:path>
            </a:pathLst>
          </a:custGeom>
          <a:solidFill>
            <a:srgbClr val="1A1D21">
              <a:alpha val="50196"/>
            </a:srgbClr>
          </a:solidFill>
          <a:ln/>
        </p:spPr>
      </p:sp>
      <p:sp>
        <p:nvSpPr>
          <p:cNvPr id="42" name="Shape 40"/>
          <p:cNvSpPr/>
          <p:nvPr/>
        </p:nvSpPr>
        <p:spPr>
          <a:xfrm>
            <a:off x="5807422" y="4685551"/>
            <a:ext cx="34151" cy="751328"/>
          </a:xfrm>
          <a:custGeom>
            <a:avLst/>
            <a:gdLst/>
            <a:ahLst/>
            <a:cxnLst/>
            <a:rect l="l" t="t" r="r" b="b"/>
            <a:pathLst>
              <a:path w="34151" h="751328">
                <a:moveTo>
                  <a:pt x="34151" y="0"/>
                </a:moveTo>
                <a:lnTo>
                  <a:pt x="34151" y="0"/>
                </a:lnTo>
                <a:lnTo>
                  <a:pt x="34151" y="751328"/>
                </a:lnTo>
                <a:lnTo>
                  <a:pt x="34151" y="751328"/>
                </a:lnTo>
                <a:cubicBezTo>
                  <a:pt x="15290" y="751328"/>
                  <a:pt x="0" y="736038"/>
                  <a:pt x="0" y="717176"/>
                </a:cubicBezTo>
                <a:lnTo>
                  <a:pt x="0" y="34151"/>
                </a:lnTo>
                <a:cubicBezTo>
                  <a:pt x="0" y="15303"/>
                  <a:pt x="15303" y="0"/>
                  <a:pt x="34151" y="0"/>
                </a:cubicBezTo>
                <a:close/>
              </a:path>
            </a:pathLst>
          </a:custGeom>
          <a:solidFill>
            <a:srgbClr val="8D99AE"/>
          </a:solidFill>
          <a:ln/>
        </p:spPr>
      </p:sp>
      <p:sp>
        <p:nvSpPr>
          <p:cNvPr id="43" name="Shape 41"/>
          <p:cNvSpPr/>
          <p:nvPr/>
        </p:nvSpPr>
        <p:spPr>
          <a:xfrm>
            <a:off x="5961103" y="4822156"/>
            <a:ext cx="341513" cy="341513"/>
          </a:xfrm>
          <a:custGeom>
            <a:avLst/>
            <a:gdLst/>
            <a:ahLst/>
            <a:cxnLst/>
            <a:rect l="l" t="t" r="r" b="b"/>
            <a:pathLst>
              <a:path w="341513" h="341513">
                <a:moveTo>
                  <a:pt x="34151" y="0"/>
                </a:moveTo>
                <a:lnTo>
                  <a:pt x="307361" y="0"/>
                </a:lnTo>
                <a:cubicBezTo>
                  <a:pt x="326223" y="0"/>
                  <a:pt x="341513" y="15290"/>
                  <a:pt x="341513" y="34151"/>
                </a:cubicBezTo>
                <a:lnTo>
                  <a:pt x="341513" y="307361"/>
                </a:lnTo>
                <a:cubicBezTo>
                  <a:pt x="341513" y="326223"/>
                  <a:pt x="326223" y="341513"/>
                  <a:pt x="307361" y="341513"/>
                </a:cubicBezTo>
                <a:lnTo>
                  <a:pt x="34151" y="341513"/>
                </a:lnTo>
                <a:cubicBezTo>
                  <a:pt x="15290" y="341513"/>
                  <a:pt x="0" y="326223"/>
                  <a:pt x="0" y="307361"/>
                </a:cubicBezTo>
                <a:lnTo>
                  <a:pt x="0" y="34151"/>
                </a:lnTo>
                <a:cubicBezTo>
                  <a:pt x="0" y="15303"/>
                  <a:pt x="15303" y="0"/>
                  <a:pt x="34151" y="0"/>
                </a:cubicBezTo>
                <a:close/>
              </a:path>
            </a:pathLst>
          </a:custGeom>
          <a:solidFill>
            <a:srgbClr val="8D99AE"/>
          </a:solidFill>
          <a:ln/>
        </p:spPr>
      </p:sp>
      <p:sp>
        <p:nvSpPr>
          <p:cNvPr id="44" name="Shape 42"/>
          <p:cNvSpPr/>
          <p:nvPr/>
        </p:nvSpPr>
        <p:spPr>
          <a:xfrm>
            <a:off x="6063556" y="4924610"/>
            <a:ext cx="136605" cy="136605"/>
          </a:xfrm>
          <a:custGeom>
            <a:avLst/>
            <a:gdLst/>
            <a:ahLst/>
            <a:cxnLst/>
            <a:rect l="l" t="t" r="r" b="b"/>
            <a:pathLst>
              <a:path w="136605" h="136605">
                <a:moveTo>
                  <a:pt x="75773" y="-347"/>
                </a:moveTo>
                <a:cubicBezTo>
                  <a:pt x="71157" y="-3015"/>
                  <a:pt x="65448" y="-3015"/>
                  <a:pt x="60832" y="-347"/>
                </a:cubicBezTo>
                <a:lnTo>
                  <a:pt x="38367" y="12620"/>
                </a:lnTo>
                <a:cubicBezTo>
                  <a:pt x="33751" y="15288"/>
                  <a:pt x="30896" y="20224"/>
                  <a:pt x="30896" y="25560"/>
                </a:cubicBezTo>
                <a:lnTo>
                  <a:pt x="30896" y="52748"/>
                </a:lnTo>
                <a:lnTo>
                  <a:pt x="7337" y="66355"/>
                </a:lnTo>
                <a:cubicBezTo>
                  <a:pt x="2721" y="69023"/>
                  <a:pt x="-133" y="73959"/>
                  <a:pt x="-133" y="79295"/>
                </a:cubicBezTo>
                <a:lnTo>
                  <a:pt x="-133" y="105255"/>
                </a:lnTo>
                <a:cubicBezTo>
                  <a:pt x="-133" y="110591"/>
                  <a:pt x="2721" y="115527"/>
                  <a:pt x="7337" y="118195"/>
                </a:cubicBezTo>
                <a:lnTo>
                  <a:pt x="29829" y="131162"/>
                </a:lnTo>
                <a:cubicBezTo>
                  <a:pt x="34445" y="133830"/>
                  <a:pt x="40154" y="133830"/>
                  <a:pt x="44770" y="131162"/>
                </a:cubicBezTo>
                <a:lnTo>
                  <a:pt x="68329" y="117555"/>
                </a:lnTo>
                <a:lnTo>
                  <a:pt x="91888" y="131162"/>
                </a:lnTo>
                <a:cubicBezTo>
                  <a:pt x="96504" y="133830"/>
                  <a:pt x="102214" y="133830"/>
                  <a:pt x="106829" y="131162"/>
                </a:cubicBezTo>
                <a:lnTo>
                  <a:pt x="129268" y="118195"/>
                </a:lnTo>
                <a:cubicBezTo>
                  <a:pt x="133884" y="115527"/>
                  <a:pt x="136738" y="110591"/>
                  <a:pt x="136738" y="105255"/>
                </a:cubicBezTo>
                <a:lnTo>
                  <a:pt x="136738" y="79295"/>
                </a:lnTo>
                <a:cubicBezTo>
                  <a:pt x="136738" y="73959"/>
                  <a:pt x="133884" y="69023"/>
                  <a:pt x="129268" y="66355"/>
                </a:cubicBezTo>
                <a:lnTo>
                  <a:pt x="105709" y="52748"/>
                </a:lnTo>
                <a:lnTo>
                  <a:pt x="105709" y="25560"/>
                </a:lnTo>
                <a:cubicBezTo>
                  <a:pt x="105709" y="20224"/>
                  <a:pt x="102854" y="15288"/>
                  <a:pt x="98238" y="12620"/>
                </a:cubicBezTo>
                <a:lnTo>
                  <a:pt x="75773" y="-347"/>
                </a:lnTo>
                <a:close/>
                <a:moveTo>
                  <a:pt x="61899" y="78068"/>
                </a:moveTo>
                <a:lnTo>
                  <a:pt x="61899" y="106483"/>
                </a:lnTo>
                <a:lnTo>
                  <a:pt x="38340" y="120090"/>
                </a:lnTo>
                <a:cubicBezTo>
                  <a:pt x="38020" y="120276"/>
                  <a:pt x="37646" y="120383"/>
                  <a:pt x="37273" y="120383"/>
                </a:cubicBezTo>
                <a:lnTo>
                  <a:pt x="37273" y="92288"/>
                </a:lnTo>
                <a:lnTo>
                  <a:pt x="61899" y="78068"/>
                </a:lnTo>
                <a:close/>
                <a:moveTo>
                  <a:pt x="123638" y="78228"/>
                </a:moveTo>
                <a:cubicBezTo>
                  <a:pt x="123825" y="78548"/>
                  <a:pt x="123932" y="78921"/>
                  <a:pt x="123932" y="79295"/>
                </a:cubicBezTo>
                <a:lnTo>
                  <a:pt x="123932" y="105255"/>
                </a:lnTo>
                <a:cubicBezTo>
                  <a:pt x="123932" y="106029"/>
                  <a:pt x="123532" y="106723"/>
                  <a:pt x="122864" y="107096"/>
                </a:cubicBezTo>
                <a:lnTo>
                  <a:pt x="100373" y="120063"/>
                </a:lnTo>
                <a:cubicBezTo>
                  <a:pt x="100053" y="120250"/>
                  <a:pt x="99679" y="120357"/>
                  <a:pt x="99305" y="120357"/>
                </a:cubicBezTo>
                <a:lnTo>
                  <a:pt x="99305" y="92262"/>
                </a:lnTo>
                <a:lnTo>
                  <a:pt x="123638" y="78228"/>
                </a:lnTo>
                <a:close/>
                <a:moveTo>
                  <a:pt x="92929" y="25560"/>
                </a:moveTo>
                <a:lnTo>
                  <a:pt x="92929" y="52748"/>
                </a:lnTo>
                <a:lnTo>
                  <a:pt x="68303" y="66968"/>
                </a:lnTo>
                <a:lnTo>
                  <a:pt x="68303" y="38554"/>
                </a:lnTo>
                <a:lnTo>
                  <a:pt x="92635" y="24520"/>
                </a:lnTo>
                <a:cubicBezTo>
                  <a:pt x="92822" y="24840"/>
                  <a:pt x="92929" y="25213"/>
                  <a:pt x="92929" y="25587"/>
                </a:cubicBezTo>
                <a:close/>
              </a:path>
            </a:pathLst>
          </a:custGeom>
          <a:solidFill>
            <a:srgbClr val="1A1D21"/>
          </a:solidFill>
          <a:ln/>
        </p:spPr>
      </p:sp>
      <p:sp>
        <p:nvSpPr>
          <p:cNvPr id="45" name="Text 43"/>
          <p:cNvSpPr/>
          <p:nvPr/>
        </p:nvSpPr>
        <p:spPr>
          <a:xfrm>
            <a:off x="6405069" y="4822156"/>
            <a:ext cx="5208067" cy="239059"/>
          </a:xfrm>
          <a:prstGeom prst="rect">
            <a:avLst/>
          </a:prstGeom>
          <a:noFill/>
          <a:ln/>
        </p:spPr>
        <p:txBody>
          <a:bodyPr wrap="square" lIns="0" tIns="0" rIns="0" bIns="0" rtlCol="0" anchor="ctr"/>
          <a:lstStyle/>
          <a:p>
            <a:pPr>
              <a:lnSpc>
                <a:spcPct val="130000"/>
              </a:lnSpc>
            </a:pPr>
            <a:r>
              <a:rPr lang="en-US" sz="1210" b="1" dirty="0">
                <a:solidFill>
                  <a:srgbClr val="EDF2F4"/>
                </a:solidFill>
                <a:latin typeface="MiSans" pitchFamily="34" charset="0"/>
                <a:ea typeface="MiSans" pitchFamily="34" charset="-122"/>
                <a:cs typeface="MiSans" pitchFamily="34" charset="-120"/>
              </a:rPr>
              <a:t>Coreutils</a:t>
            </a:r>
            <a:endParaRPr lang="en-US" sz="1600" dirty="0"/>
          </a:p>
        </p:txBody>
      </p:sp>
      <p:sp>
        <p:nvSpPr>
          <p:cNvPr id="46" name="Text 44"/>
          <p:cNvSpPr/>
          <p:nvPr/>
        </p:nvSpPr>
        <p:spPr>
          <a:xfrm>
            <a:off x="6405069" y="5095366"/>
            <a:ext cx="5199529" cy="204908"/>
          </a:xfrm>
          <a:prstGeom prst="rect">
            <a:avLst/>
          </a:prstGeom>
          <a:noFill/>
          <a:ln/>
        </p:spPr>
        <p:txBody>
          <a:bodyPr wrap="square" lIns="0" tIns="0" rIns="0" bIns="0" rtlCol="0" anchor="ctr"/>
          <a:lstStyle/>
          <a:p>
            <a:pPr>
              <a:lnSpc>
                <a:spcPct val="130000"/>
              </a:lnSpc>
            </a:pPr>
            <a:r>
              <a:rPr lang="en-US" sz="1076" dirty="0">
                <a:solidFill>
                  <a:srgbClr val="8D99AE"/>
                </a:solidFill>
                <a:latin typeface="MiSans" pitchFamily="34" charset="0"/>
                <a:ea typeface="MiSans" pitchFamily="34" charset="-122"/>
                <a:cs typeface="MiSans" pitchFamily="34" charset="-120"/>
              </a:rPr>
              <a:t>Comandos esenciales: ls, grep, tar, find, cat, y decenas más.</a:t>
            </a:r>
            <a:endParaRPr lang="en-US" sz="1600" dirty="0"/>
          </a:p>
        </p:txBody>
      </p:sp>
      <p:sp>
        <p:nvSpPr>
          <p:cNvPr id="47" name="Shape 45"/>
          <p:cNvSpPr/>
          <p:nvPr/>
        </p:nvSpPr>
        <p:spPr>
          <a:xfrm>
            <a:off x="5616175" y="5821082"/>
            <a:ext cx="6230897" cy="689855"/>
          </a:xfrm>
          <a:custGeom>
            <a:avLst/>
            <a:gdLst/>
            <a:ahLst/>
            <a:cxnLst/>
            <a:rect l="l" t="t" r="r" b="b"/>
            <a:pathLst>
              <a:path w="6230897" h="689855">
                <a:moveTo>
                  <a:pt x="68303" y="0"/>
                </a:moveTo>
                <a:lnTo>
                  <a:pt x="6162595" y="0"/>
                </a:lnTo>
                <a:cubicBezTo>
                  <a:pt x="6200317" y="0"/>
                  <a:pt x="6230897" y="30580"/>
                  <a:pt x="6230897" y="68303"/>
                </a:cubicBezTo>
                <a:lnTo>
                  <a:pt x="6230897" y="621553"/>
                </a:lnTo>
                <a:cubicBezTo>
                  <a:pt x="6230897" y="659275"/>
                  <a:pt x="6200317" y="689855"/>
                  <a:pt x="6162595" y="689855"/>
                </a:cubicBezTo>
                <a:lnTo>
                  <a:pt x="68303" y="689855"/>
                </a:lnTo>
                <a:cubicBezTo>
                  <a:pt x="30605" y="689855"/>
                  <a:pt x="0" y="659250"/>
                  <a:pt x="0" y="621553"/>
                </a:cubicBezTo>
                <a:lnTo>
                  <a:pt x="0" y="68303"/>
                </a:lnTo>
                <a:cubicBezTo>
                  <a:pt x="0" y="30580"/>
                  <a:pt x="30580" y="0"/>
                  <a:pt x="68303" y="0"/>
                </a:cubicBezTo>
                <a:close/>
              </a:path>
            </a:pathLst>
          </a:custGeom>
          <a:solidFill>
            <a:srgbClr val="E07A5F">
              <a:alpha val="10196"/>
            </a:srgbClr>
          </a:solidFill>
          <a:ln w="10160">
            <a:solidFill>
              <a:srgbClr val="E07A5F">
                <a:alpha val="30196"/>
              </a:srgbClr>
            </a:solidFill>
            <a:prstDash val="solid"/>
          </a:ln>
        </p:spPr>
      </p:sp>
      <p:sp>
        <p:nvSpPr>
          <p:cNvPr id="48" name="Shape 46"/>
          <p:cNvSpPr/>
          <p:nvPr/>
        </p:nvSpPr>
        <p:spPr>
          <a:xfrm>
            <a:off x="5743388" y="6080634"/>
            <a:ext cx="170756" cy="170756"/>
          </a:xfrm>
          <a:custGeom>
            <a:avLst/>
            <a:gdLst/>
            <a:ahLst/>
            <a:cxnLst/>
            <a:rect l="l" t="t" r="r" b="b"/>
            <a:pathLst>
              <a:path w="170756" h="170756">
                <a:moveTo>
                  <a:pt x="74706" y="0"/>
                </a:moveTo>
                <a:cubicBezTo>
                  <a:pt x="86479" y="0"/>
                  <a:pt x="96050" y="7170"/>
                  <a:pt x="96050" y="16008"/>
                </a:cubicBezTo>
                <a:cubicBezTo>
                  <a:pt x="96050" y="19477"/>
                  <a:pt x="94583" y="22679"/>
                  <a:pt x="92048" y="25313"/>
                </a:cubicBezTo>
                <a:cubicBezTo>
                  <a:pt x="89847" y="27614"/>
                  <a:pt x="88046" y="30416"/>
                  <a:pt x="88046" y="33618"/>
                </a:cubicBezTo>
                <a:cubicBezTo>
                  <a:pt x="88046" y="38620"/>
                  <a:pt x="92115" y="42689"/>
                  <a:pt x="97118" y="42689"/>
                </a:cubicBezTo>
                <a:lnTo>
                  <a:pt x="112059" y="42689"/>
                </a:lnTo>
                <a:cubicBezTo>
                  <a:pt x="120897" y="42689"/>
                  <a:pt x="128067" y="49860"/>
                  <a:pt x="128067" y="58697"/>
                </a:cubicBezTo>
                <a:lnTo>
                  <a:pt x="128067" y="73639"/>
                </a:lnTo>
                <a:cubicBezTo>
                  <a:pt x="128067" y="78641"/>
                  <a:pt x="132136" y="82710"/>
                  <a:pt x="137139" y="82710"/>
                </a:cubicBezTo>
                <a:cubicBezTo>
                  <a:pt x="140307" y="82710"/>
                  <a:pt x="143142" y="80909"/>
                  <a:pt x="145443" y="78708"/>
                </a:cubicBezTo>
                <a:cubicBezTo>
                  <a:pt x="148078" y="76207"/>
                  <a:pt x="151279" y="74706"/>
                  <a:pt x="154748" y="74706"/>
                </a:cubicBezTo>
                <a:cubicBezTo>
                  <a:pt x="163586" y="74706"/>
                  <a:pt x="170756" y="84278"/>
                  <a:pt x="170756" y="96050"/>
                </a:cubicBezTo>
                <a:cubicBezTo>
                  <a:pt x="170756" y="107823"/>
                  <a:pt x="163586" y="117395"/>
                  <a:pt x="154748" y="117395"/>
                </a:cubicBezTo>
                <a:cubicBezTo>
                  <a:pt x="151279" y="117395"/>
                  <a:pt x="148044" y="115928"/>
                  <a:pt x="145443" y="113393"/>
                </a:cubicBezTo>
                <a:cubicBezTo>
                  <a:pt x="143142" y="111192"/>
                  <a:pt x="140340" y="109391"/>
                  <a:pt x="137139" y="109391"/>
                </a:cubicBezTo>
                <a:cubicBezTo>
                  <a:pt x="132136" y="109391"/>
                  <a:pt x="128067" y="113460"/>
                  <a:pt x="128067" y="118462"/>
                </a:cubicBezTo>
                <a:lnTo>
                  <a:pt x="128067" y="154748"/>
                </a:lnTo>
                <a:cubicBezTo>
                  <a:pt x="128067" y="163586"/>
                  <a:pt x="120897" y="170756"/>
                  <a:pt x="112059" y="170756"/>
                </a:cubicBezTo>
                <a:lnTo>
                  <a:pt x="93116" y="170756"/>
                </a:lnTo>
                <a:cubicBezTo>
                  <a:pt x="88847" y="170756"/>
                  <a:pt x="85378" y="167288"/>
                  <a:pt x="85378" y="163019"/>
                </a:cubicBezTo>
                <a:cubicBezTo>
                  <a:pt x="85378" y="159951"/>
                  <a:pt x="87313" y="157249"/>
                  <a:pt x="89780" y="155415"/>
                </a:cubicBezTo>
                <a:cubicBezTo>
                  <a:pt x="93649" y="152513"/>
                  <a:pt x="96050" y="148511"/>
                  <a:pt x="96050" y="144076"/>
                </a:cubicBezTo>
                <a:cubicBezTo>
                  <a:pt x="96050" y="135238"/>
                  <a:pt x="86479" y="128067"/>
                  <a:pt x="74706" y="128067"/>
                </a:cubicBezTo>
                <a:cubicBezTo>
                  <a:pt x="62933" y="128067"/>
                  <a:pt x="53361" y="135238"/>
                  <a:pt x="53361" y="144076"/>
                </a:cubicBezTo>
                <a:cubicBezTo>
                  <a:pt x="53361" y="148511"/>
                  <a:pt x="55763" y="152513"/>
                  <a:pt x="59631" y="155415"/>
                </a:cubicBezTo>
                <a:cubicBezTo>
                  <a:pt x="62099" y="157249"/>
                  <a:pt x="64034" y="159917"/>
                  <a:pt x="64034" y="163019"/>
                </a:cubicBezTo>
                <a:cubicBezTo>
                  <a:pt x="64034" y="167288"/>
                  <a:pt x="60565" y="170756"/>
                  <a:pt x="56296" y="170756"/>
                </a:cubicBezTo>
                <a:lnTo>
                  <a:pt x="16008" y="170756"/>
                </a:lnTo>
                <a:cubicBezTo>
                  <a:pt x="7170" y="170756"/>
                  <a:pt x="0" y="163586"/>
                  <a:pt x="0" y="154748"/>
                </a:cubicBezTo>
                <a:lnTo>
                  <a:pt x="0" y="114460"/>
                </a:lnTo>
                <a:cubicBezTo>
                  <a:pt x="0" y="110191"/>
                  <a:pt x="3468" y="106723"/>
                  <a:pt x="7737" y="106723"/>
                </a:cubicBezTo>
                <a:cubicBezTo>
                  <a:pt x="10806" y="106723"/>
                  <a:pt x="13507" y="108657"/>
                  <a:pt x="15341" y="111125"/>
                </a:cubicBezTo>
                <a:cubicBezTo>
                  <a:pt x="18243" y="114994"/>
                  <a:pt x="22245" y="117395"/>
                  <a:pt x="26681" y="117395"/>
                </a:cubicBezTo>
                <a:cubicBezTo>
                  <a:pt x="35519" y="117395"/>
                  <a:pt x="42689" y="107823"/>
                  <a:pt x="42689" y="96050"/>
                </a:cubicBezTo>
                <a:cubicBezTo>
                  <a:pt x="42689" y="84278"/>
                  <a:pt x="35519" y="74706"/>
                  <a:pt x="26681" y="74706"/>
                </a:cubicBezTo>
                <a:cubicBezTo>
                  <a:pt x="22245" y="74706"/>
                  <a:pt x="18243" y="77107"/>
                  <a:pt x="15341" y="80976"/>
                </a:cubicBezTo>
                <a:cubicBezTo>
                  <a:pt x="13507" y="83444"/>
                  <a:pt x="10839" y="85378"/>
                  <a:pt x="7737" y="85378"/>
                </a:cubicBezTo>
                <a:cubicBezTo>
                  <a:pt x="3468" y="85378"/>
                  <a:pt x="0" y="81910"/>
                  <a:pt x="0" y="77641"/>
                </a:cubicBezTo>
                <a:lnTo>
                  <a:pt x="0" y="58697"/>
                </a:lnTo>
                <a:cubicBezTo>
                  <a:pt x="0" y="49860"/>
                  <a:pt x="7170" y="42689"/>
                  <a:pt x="16008" y="42689"/>
                </a:cubicBezTo>
                <a:lnTo>
                  <a:pt x="52294" y="42689"/>
                </a:lnTo>
                <a:cubicBezTo>
                  <a:pt x="57297" y="42689"/>
                  <a:pt x="61366" y="38620"/>
                  <a:pt x="61366" y="33618"/>
                </a:cubicBezTo>
                <a:cubicBezTo>
                  <a:pt x="61366" y="30449"/>
                  <a:pt x="59565" y="27614"/>
                  <a:pt x="57363" y="25313"/>
                </a:cubicBezTo>
                <a:cubicBezTo>
                  <a:pt x="54862" y="22679"/>
                  <a:pt x="53361" y="19477"/>
                  <a:pt x="53361" y="16008"/>
                </a:cubicBezTo>
                <a:cubicBezTo>
                  <a:pt x="53361" y="7170"/>
                  <a:pt x="62933" y="0"/>
                  <a:pt x="74706" y="0"/>
                </a:cubicBezTo>
                <a:close/>
              </a:path>
            </a:pathLst>
          </a:custGeom>
          <a:solidFill>
            <a:srgbClr val="E07A5F"/>
          </a:solidFill>
          <a:ln/>
        </p:spPr>
      </p:sp>
      <p:sp>
        <p:nvSpPr>
          <p:cNvPr id="49" name="Text 47"/>
          <p:cNvSpPr/>
          <p:nvPr/>
        </p:nvSpPr>
        <p:spPr>
          <a:xfrm>
            <a:off x="6006637" y="5961104"/>
            <a:ext cx="5763025" cy="409815"/>
          </a:xfrm>
          <a:prstGeom prst="rect">
            <a:avLst/>
          </a:prstGeom>
          <a:noFill/>
          <a:ln/>
        </p:spPr>
        <p:txBody>
          <a:bodyPr wrap="square" lIns="0" tIns="0" rIns="0" bIns="0" rtlCol="0" anchor="ctr"/>
          <a:lstStyle/>
          <a:p>
            <a:pPr>
              <a:lnSpc>
                <a:spcPct val="130000"/>
              </a:lnSpc>
            </a:pPr>
            <a:r>
              <a:rPr lang="en-US" sz="1076" b="1" dirty="0">
                <a:solidFill>
                  <a:srgbClr val="EDF2F4"/>
                </a:solidFill>
                <a:latin typeface="MiSans" pitchFamily="34" charset="0"/>
                <a:ea typeface="MiSans" pitchFamily="34" charset="-122"/>
                <a:cs typeface="MiSans" pitchFamily="34" charset="-120"/>
              </a:rPr>
              <a:t>La Pieza Faltante:</a:t>
            </a:r>
            <a:pPr>
              <a:lnSpc>
                <a:spcPct val="130000"/>
              </a:lnSpc>
            </a:pPr>
            <a:r>
              <a:rPr lang="en-US" sz="1076" dirty="0">
                <a:solidFill>
                  <a:srgbClr val="EDF2F4"/>
                </a:solidFill>
                <a:latin typeface="MiSans" pitchFamily="34" charset="0"/>
                <a:ea typeface="MiSans" pitchFamily="34" charset="-122"/>
                <a:cs typeface="MiSans" pitchFamily="34" charset="-120"/>
              </a:rPr>
              <a:t> A pesar de desarrollar miles de herramientas, GNU no logró completar el kernel (GNU Hurd no tuvo éxito inicial).</a:t>
            </a:r>
            <a:endParaRPr lang="en-US" sz="1600" dirty="0"/>
          </a:p>
        </p:txBody>
      </p:sp>
    </p:spTree>
  </p:cSld>
  <p:clrMapOvr>
    <a:masterClrMapping/>
  </p:clrMapOvr>
  <p:transition>
    <p:fade/>
    <p:spd val="med"/>
  </p:transition>
</p:sld>
</file>

<file path=ppt/theme/theme1.xml><?xml version="1.0" encoding="utf-8"?>
<a:theme xmlns:a="http://schemas.openxmlformats.org/drawingml/2006/main" name="Custom Theme">
  <a:themeElements>
    <a:clrScheme name="Custom">
      <a:dk1>
        <a:srgbClr val="000000"/>
      </a:dk1>
      <a:lt1>
        <a:srgbClr val="ffffff"/>
      </a:lt1>
      <a:dk2>
        <a:srgbClr val="333333"/>
      </a:dk2>
      <a:lt2>
        <a:srgbClr val="eeeeee"/>
      </a:lt2>
      <a:accent1>
        <a:srgbClr val="8daac2"/>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15</Slides>
  <Notes>15</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15</vt:i4>
      </vt:variant>
    </vt:vector>
  </HeadingPairs>
  <TitlesOfParts>
    <vt:vector size="18"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vector>
  </TitlesOfParts>
  <Company>Moonshot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Historia de UNIX y Linux</dc:title>
  <dc:subject>Historia de UNIX y Linux</dc:subject>
  <dc:creator>Kimi</dc:creator>
  <cp:lastModifiedBy>Kimi</cp:lastModifiedBy>
  <cp:revision>1</cp:revision>
  <dcterms:created xsi:type="dcterms:W3CDTF">2026-02-12T08:47:00Z</dcterms:created>
  <dcterms:modified xsi:type="dcterms:W3CDTF">2026-02-12T08:47:00Z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4" name="AIGC">
    <vt:lpwstr>{"Label":"Historia de UNIX y Linux","ContentProducer":"001191110108MACG2KBH8F10000","ProduceID":"19c50e5e-efb2-8c80-8000-0000e20e1759","ReservedCode1":"","ContentPropagator":"001191110108MACG2KBH8F20000","PropagateID":"19c50e5e-efb2-8c80-8000-0000e20e1759","ReservedCode2":""}</vt:lpwstr>
  </property>
</Properties>
</file>